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3" r:id="rId4"/>
  </p:sldMasterIdLst>
  <p:notesMasterIdLst>
    <p:notesMasterId r:id="rId20"/>
  </p:notesMasterIdLst>
  <p:sldIdLst>
    <p:sldId id="256" r:id="rId5"/>
    <p:sldId id="1372" r:id="rId6"/>
    <p:sldId id="1284" r:id="rId7"/>
    <p:sldId id="1373" r:id="rId8"/>
    <p:sldId id="1282" r:id="rId9"/>
    <p:sldId id="1283" r:id="rId10"/>
    <p:sldId id="1276" r:id="rId11"/>
    <p:sldId id="1374" r:id="rId12"/>
    <p:sldId id="1360" r:id="rId13"/>
    <p:sldId id="1351" r:id="rId14"/>
    <p:sldId id="1327" r:id="rId15"/>
    <p:sldId id="1368" r:id="rId16"/>
    <p:sldId id="1371" r:id="rId17"/>
    <p:sldId id="1375" r:id="rId18"/>
    <p:sldId id="1369" r:id="rId19"/>
  </p:sldIdLst>
  <p:sldSz cx="12192000" cy="6858000"/>
  <p:notesSz cx="6794500" cy="9931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35" userDrawn="1">
          <p15:clr>
            <a:srgbClr val="A4A3A4"/>
          </p15:clr>
        </p15:guide>
        <p15:guide id="2" pos="393"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EACE842-4BC8-58B0-F3D9-EB3CEDD0D414}" name="Sana Zakaria" initials="SZ" userId="S::szakaria@randeurope.org::cfdb49ef-bda1-43db-ad21-18a8eec32a5b" providerId="AD"/>
  <p188:author id="{2B36C25F-9251-8BF2-24C3-8BC5C01DFA84}" name="Tim Marler" initials="TM" userId="S::tmarler@rand.org::5eeb3a52-a1ce-47aa-958f-e12124a26457"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AND Europe" initials="RE" lastIdx="13" clrIdx="0">
    <p:extLst>
      <p:ext uri="{19B8F6BF-5375-455C-9EA6-DF929625EA0E}">
        <p15:presenceInfo xmlns:p15="http://schemas.microsoft.com/office/powerpoint/2012/main" userId="RAND Europe" providerId="None"/>
      </p:ext>
    </p:extLst>
  </p:cmAuthor>
  <p:cmAuthor id="2" name="Francombe, Joe" initials="FJ" lastIdx="1" clrIdx="1">
    <p:extLst>
      <p:ext uri="{19B8F6BF-5375-455C-9EA6-DF929625EA0E}">
        <p15:presenceInfo xmlns:p15="http://schemas.microsoft.com/office/powerpoint/2012/main" userId="S::jfrancom@randeurope.org::8f077839-9b58-48de-aa3d-2e5bf1b4278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F1DE"/>
    <a:srgbClr val="DCE6F2"/>
    <a:srgbClr val="47AD64"/>
    <a:srgbClr val="B3A2C7"/>
    <a:srgbClr val="D28280"/>
    <a:srgbClr val="B4C6E7"/>
    <a:srgbClr val="65B32D"/>
    <a:srgbClr val="E7E7B9"/>
    <a:srgbClr val="254860"/>
    <a:srgbClr val="112D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1563" autoAdjust="0"/>
  </p:normalViewPr>
  <p:slideViewPr>
    <p:cSldViewPr snapToGrid="0">
      <p:cViewPr varScale="1">
        <p:scale>
          <a:sx n="81" d="100"/>
          <a:sy n="81" d="100"/>
        </p:scale>
        <p:origin x="1716" y="96"/>
      </p:cViewPr>
      <p:guideLst>
        <p:guide orient="horz" pos="935"/>
        <p:guide pos="393"/>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CDB7CA-7B7C-4CB3-83AF-2427F70E0CD6}" type="doc">
      <dgm:prSet loTypeId="urn:microsoft.com/office/officeart/2005/8/layout/rings+Icon" loCatId="relationship" qsTypeId="urn:microsoft.com/office/officeart/2005/8/quickstyle/simple1" qsCatId="simple" csTypeId="urn:microsoft.com/office/officeart/2005/8/colors/accent1_2" csCatId="accent1" phldr="1"/>
      <dgm:spPr/>
    </dgm:pt>
    <dgm:pt modelId="{F0B93C05-3075-4EE8-B6C4-5CE9B7E7AB1E}">
      <dgm:prSet phldrT="[Text]"/>
      <dgm:spPr>
        <a:solidFill>
          <a:schemeClr val="accent1">
            <a:lumMod val="40000"/>
            <a:lumOff val="60000"/>
            <a:alpha val="50000"/>
          </a:schemeClr>
        </a:solidFill>
      </dgm:spPr>
      <dgm:t>
        <a:bodyPr/>
        <a:lstStyle/>
        <a:p>
          <a:r>
            <a:rPr lang="en-GB">
              <a:latin typeface="Futura Std Book" panose="020B0502020204020303" pitchFamily="34" charset="0"/>
            </a:rPr>
            <a:t>Desk research</a:t>
          </a:r>
        </a:p>
      </dgm:t>
    </dgm:pt>
    <dgm:pt modelId="{75EAD6F9-8097-4487-B303-BF4032257786}" type="parTrans" cxnId="{CABEC046-69E5-4B41-84AD-58286A7B6690}">
      <dgm:prSet/>
      <dgm:spPr/>
      <dgm:t>
        <a:bodyPr/>
        <a:lstStyle/>
        <a:p>
          <a:endParaRPr lang="en-GB">
            <a:latin typeface="Futura Std Book" panose="020B0502020204020303" pitchFamily="34" charset="0"/>
          </a:endParaRPr>
        </a:p>
      </dgm:t>
    </dgm:pt>
    <dgm:pt modelId="{47A2502E-BB66-485C-B49C-08EBF0DE64DF}" type="sibTrans" cxnId="{CABEC046-69E5-4B41-84AD-58286A7B6690}">
      <dgm:prSet/>
      <dgm:spPr/>
      <dgm:t>
        <a:bodyPr/>
        <a:lstStyle/>
        <a:p>
          <a:endParaRPr lang="en-GB">
            <a:latin typeface="Futura Std Book" panose="020B0502020204020303" pitchFamily="34" charset="0"/>
          </a:endParaRPr>
        </a:p>
      </dgm:t>
    </dgm:pt>
    <dgm:pt modelId="{66BF01B6-4154-4B1D-AB11-4E97204BD726}">
      <dgm:prSet phldrT="[Text]"/>
      <dgm:spPr>
        <a:solidFill>
          <a:schemeClr val="accent1">
            <a:lumMod val="40000"/>
            <a:lumOff val="60000"/>
            <a:alpha val="50000"/>
          </a:schemeClr>
        </a:solidFill>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GB">
              <a:latin typeface="Futura Std Book" panose="020B0502020204020303" pitchFamily="34" charset="0"/>
            </a:rPr>
            <a:t>Stakeholder interviews</a:t>
          </a:r>
        </a:p>
      </dgm:t>
    </dgm:pt>
    <dgm:pt modelId="{0A180DF0-F5D7-4EB6-AF41-B4BC0E427768}" type="parTrans" cxnId="{47E94BF3-6C23-4EF2-904D-D41CCC50EB26}">
      <dgm:prSet/>
      <dgm:spPr/>
      <dgm:t>
        <a:bodyPr/>
        <a:lstStyle/>
        <a:p>
          <a:endParaRPr lang="en-GB">
            <a:latin typeface="Futura Std Book" panose="020B0502020204020303" pitchFamily="34" charset="0"/>
          </a:endParaRPr>
        </a:p>
      </dgm:t>
    </dgm:pt>
    <dgm:pt modelId="{363D7A0E-6634-4798-A760-7C85C94F124D}" type="sibTrans" cxnId="{47E94BF3-6C23-4EF2-904D-D41CCC50EB26}">
      <dgm:prSet/>
      <dgm:spPr/>
      <dgm:t>
        <a:bodyPr/>
        <a:lstStyle/>
        <a:p>
          <a:endParaRPr lang="en-GB">
            <a:latin typeface="Futura Std Book" panose="020B0502020204020303" pitchFamily="34" charset="0"/>
          </a:endParaRPr>
        </a:p>
      </dgm:t>
    </dgm:pt>
    <dgm:pt modelId="{1A7829F1-A3E0-421E-A283-DDB70E640DC7}">
      <dgm:prSet phldrT="[Text]"/>
      <dgm:spPr>
        <a:solidFill>
          <a:schemeClr val="accent1">
            <a:lumMod val="40000"/>
            <a:lumOff val="60000"/>
            <a:alpha val="50000"/>
          </a:schemeClr>
        </a:solidFill>
      </dgm:spPr>
      <dgm:t>
        <a:bodyPr/>
        <a:lstStyle/>
        <a:p>
          <a:r>
            <a:rPr lang="en-GB">
              <a:latin typeface="Futura Std Book" panose="020B0502020204020303" pitchFamily="34" charset="0"/>
            </a:rPr>
            <a:t>Horizon scanning</a:t>
          </a:r>
        </a:p>
      </dgm:t>
    </dgm:pt>
    <dgm:pt modelId="{C43A3A94-240D-4122-AD55-18FF6E4D15C4}" type="parTrans" cxnId="{3968DC68-6702-409A-A074-D3DA3C0CF1E9}">
      <dgm:prSet/>
      <dgm:spPr/>
      <dgm:t>
        <a:bodyPr/>
        <a:lstStyle/>
        <a:p>
          <a:endParaRPr lang="en-GB">
            <a:latin typeface="Futura Std Book" panose="020B0502020204020303" pitchFamily="34" charset="0"/>
          </a:endParaRPr>
        </a:p>
      </dgm:t>
    </dgm:pt>
    <dgm:pt modelId="{36B7AED8-A146-44FE-A2B1-66CEFA9E4367}" type="sibTrans" cxnId="{3968DC68-6702-409A-A074-D3DA3C0CF1E9}">
      <dgm:prSet/>
      <dgm:spPr/>
      <dgm:t>
        <a:bodyPr/>
        <a:lstStyle/>
        <a:p>
          <a:endParaRPr lang="en-GB">
            <a:latin typeface="Futura Std Book" panose="020B0502020204020303" pitchFamily="34" charset="0"/>
          </a:endParaRPr>
        </a:p>
      </dgm:t>
    </dgm:pt>
    <dgm:pt modelId="{6B551FA1-FAD1-40A4-978C-F39B3AB02619}">
      <dgm:prSet/>
      <dgm:spPr>
        <a:solidFill>
          <a:schemeClr val="accent1">
            <a:lumMod val="40000"/>
            <a:lumOff val="60000"/>
            <a:alpha val="50000"/>
          </a:schemeClr>
        </a:solidFill>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GB">
              <a:latin typeface="Futura Std Book" panose="020B0502020204020303" pitchFamily="34" charset="0"/>
            </a:rPr>
            <a:t>Typology</a:t>
          </a:r>
        </a:p>
      </dgm:t>
    </dgm:pt>
    <dgm:pt modelId="{CC50B24E-7DCC-4FD7-A426-1C6A9A32EEDF}" type="parTrans" cxnId="{5E731868-F9CA-471D-A668-8500A18C2CD6}">
      <dgm:prSet/>
      <dgm:spPr/>
      <dgm:t>
        <a:bodyPr/>
        <a:lstStyle/>
        <a:p>
          <a:endParaRPr lang="en-GB">
            <a:latin typeface="Futura Std Book" panose="020B0502020204020303" pitchFamily="34" charset="0"/>
          </a:endParaRPr>
        </a:p>
      </dgm:t>
    </dgm:pt>
    <dgm:pt modelId="{B0364104-823D-4F30-A92A-665770AB65C0}" type="sibTrans" cxnId="{5E731868-F9CA-471D-A668-8500A18C2CD6}">
      <dgm:prSet/>
      <dgm:spPr/>
      <dgm:t>
        <a:bodyPr/>
        <a:lstStyle/>
        <a:p>
          <a:endParaRPr lang="en-GB">
            <a:latin typeface="Futura Std Book" panose="020B0502020204020303" pitchFamily="34" charset="0"/>
          </a:endParaRPr>
        </a:p>
      </dgm:t>
    </dgm:pt>
    <dgm:pt modelId="{4DC9ECB6-BB79-4EAB-9FA9-7914B92FB091}" type="pres">
      <dgm:prSet presAssocID="{14CDB7CA-7B7C-4CB3-83AF-2427F70E0CD6}" presName="Name0" presStyleCnt="0">
        <dgm:presLayoutVars>
          <dgm:chMax val="7"/>
          <dgm:dir/>
          <dgm:resizeHandles val="exact"/>
        </dgm:presLayoutVars>
      </dgm:prSet>
      <dgm:spPr/>
    </dgm:pt>
    <dgm:pt modelId="{5D468BEA-6B36-4056-B325-D55FC388743E}" type="pres">
      <dgm:prSet presAssocID="{14CDB7CA-7B7C-4CB3-83AF-2427F70E0CD6}" presName="ellipse1" presStyleLbl="vennNode1" presStyleIdx="0" presStyleCnt="4" custLinFactNeighborX="14601" custLinFactNeighborY="-20493">
        <dgm:presLayoutVars>
          <dgm:bulletEnabled val="1"/>
        </dgm:presLayoutVars>
      </dgm:prSet>
      <dgm:spPr/>
    </dgm:pt>
    <dgm:pt modelId="{39EEAC8E-5BBD-4723-92C7-C0E05F156627}" type="pres">
      <dgm:prSet presAssocID="{14CDB7CA-7B7C-4CB3-83AF-2427F70E0CD6}" presName="ellipse2" presStyleLbl="vennNode1" presStyleIdx="1" presStyleCnt="4" custLinFactNeighborX="-7183" custLinFactNeighborY="-17496">
        <dgm:presLayoutVars>
          <dgm:bulletEnabled val="1"/>
        </dgm:presLayoutVars>
      </dgm:prSet>
      <dgm:spPr/>
    </dgm:pt>
    <dgm:pt modelId="{08D2DFC9-C9B0-4BF1-A736-7D4DA45285D1}" type="pres">
      <dgm:prSet presAssocID="{14CDB7CA-7B7C-4CB3-83AF-2427F70E0CD6}" presName="ellipse3" presStyleLbl="vennNode1" presStyleIdx="2" presStyleCnt="4" custLinFactNeighborX="1515" custLinFactNeighborY="-20493">
        <dgm:presLayoutVars>
          <dgm:bulletEnabled val="1"/>
        </dgm:presLayoutVars>
      </dgm:prSet>
      <dgm:spPr/>
    </dgm:pt>
    <dgm:pt modelId="{BF1068DE-8670-47CE-A2BE-5440A4C4A58E}" type="pres">
      <dgm:prSet presAssocID="{14CDB7CA-7B7C-4CB3-83AF-2427F70E0CD6}" presName="ellipse4" presStyleLbl="vennNode1" presStyleIdx="3" presStyleCnt="4" custLinFactNeighborX="-19605" custLinFactNeighborY="-24278">
        <dgm:presLayoutVars>
          <dgm:bulletEnabled val="1"/>
        </dgm:presLayoutVars>
      </dgm:prSet>
      <dgm:spPr/>
    </dgm:pt>
  </dgm:ptLst>
  <dgm:cxnLst>
    <dgm:cxn modelId="{B95FFE3E-75D2-4E42-B301-FE7CAE10D351}" type="presOf" srcId="{6B551FA1-FAD1-40A4-978C-F39B3AB02619}" destId="{08D2DFC9-C9B0-4BF1-A736-7D4DA45285D1}" srcOrd="0" destOrd="0" presId="urn:microsoft.com/office/officeart/2005/8/layout/rings+Icon"/>
    <dgm:cxn modelId="{F7FFBA63-ACF8-4B6A-AE67-9004B9CE2BA5}" type="presOf" srcId="{1A7829F1-A3E0-421E-A283-DDB70E640DC7}" destId="{BF1068DE-8670-47CE-A2BE-5440A4C4A58E}" srcOrd="0" destOrd="0" presId="urn:microsoft.com/office/officeart/2005/8/layout/rings+Icon"/>
    <dgm:cxn modelId="{CABEC046-69E5-4B41-84AD-58286A7B6690}" srcId="{14CDB7CA-7B7C-4CB3-83AF-2427F70E0CD6}" destId="{F0B93C05-3075-4EE8-B6C4-5CE9B7E7AB1E}" srcOrd="0" destOrd="0" parTransId="{75EAD6F9-8097-4487-B303-BF4032257786}" sibTransId="{47A2502E-BB66-485C-B49C-08EBF0DE64DF}"/>
    <dgm:cxn modelId="{5E731868-F9CA-471D-A668-8500A18C2CD6}" srcId="{14CDB7CA-7B7C-4CB3-83AF-2427F70E0CD6}" destId="{6B551FA1-FAD1-40A4-978C-F39B3AB02619}" srcOrd="2" destOrd="0" parTransId="{CC50B24E-7DCC-4FD7-A426-1C6A9A32EEDF}" sibTransId="{B0364104-823D-4F30-A92A-665770AB65C0}"/>
    <dgm:cxn modelId="{3968DC68-6702-409A-A074-D3DA3C0CF1E9}" srcId="{14CDB7CA-7B7C-4CB3-83AF-2427F70E0CD6}" destId="{1A7829F1-A3E0-421E-A283-DDB70E640DC7}" srcOrd="3" destOrd="0" parTransId="{C43A3A94-240D-4122-AD55-18FF6E4D15C4}" sibTransId="{36B7AED8-A146-44FE-A2B1-66CEFA9E4367}"/>
    <dgm:cxn modelId="{D59DD387-FDF4-4E11-8E22-3D5361C743CC}" type="presOf" srcId="{F0B93C05-3075-4EE8-B6C4-5CE9B7E7AB1E}" destId="{5D468BEA-6B36-4056-B325-D55FC388743E}" srcOrd="0" destOrd="0" presId="urn:microsoft.com/office/officeart/2005/8/layout/rings+Icon"/>
    <dgm:cxn modelId="{BEE436F0-4BA5-4124-8FEF-075A16E33927}" type="presOf" srcId="{14CDB7CA-7B7C-4CB3-83AF-2427F70E0CD6}" destId="{4DC9ECB6-BB79-4EAB-9FA9-7914B92FB091}" srcOrd="0" destOrd="0" presId="urn:microsoft.com/office/officeart/2005/8/layout/rings+Icon"/>
    <dgm:cxn modelId="{47E94BF3-6C23-4EF2-904D-D41CCC50EB26}" srcId="{14CDB7CA-7B7C-4CB3-83AF-2427F70E0CD6}" destId="{66BF01B6-4154-4B1D-AB11-4E97204BD726}" srcOrd="1" destOrd="0" parTransId="{0A180DF0-F5D7-4EB6-AF41-B4BC0E427768}" sibTransId="{363D7A0E-6634-4798-A760-7C85C94F124D}"/>
    <dgm:cxn modelId="{E42081FB-B52B-41B1-8E40-6686C48C9658}" type="presOf" srcId="{66BF01B6-4154-4B1D-AB11-4E97204BD726}" destId="{39EEAC8E-5BBD-4723-92C7-C0E05F156627}" srcOrd="0" destOrd="0" presId="urn:microsoft.com/office/officeart/2005/8/layout/rings+Icon"/>
    <dgm:cxn modelId="{2FC1D5B0-969B-450A-989C-C5F7B847731D}" type="presParOf" srcId="{4DC9ECB6-BB79-4EAB-9FA9-7914B92FB091}" destId="{5D468BEA-6B36-4056-B325-D55FC388743E}" srcOrd="0" destOrd="0" presId="urn:microsoft.com/office/officeart/2005/8/layout/rings+Icon"/>
    <dgm:cxn modelId="{90165256-F08B-4896-A681-7626EAF55449}" type="presParOf" srcId="{4DC9ECB6-BB79-4EAB-9FA9-7914B92FB091}" destId="{39EEAC8E-5BBD-4723-92C7-C0E05F156627}" srcOrd="1" destOrd="0" presId="urn:microsoft.com/office/officeart/2005/8/layout/rings+Icon"/>
    <dgm:cxn modelId="{7BF7C72B-1A9D-4906-B133-195C57C4C38B}" type="presParOf" srcId="{4DC9ECB6-BB79-4EAB-9FA9-7914B92FB091}" destId="{08D2DFC9-C9B0-4BF1-A736-7D4DA45285D1}" srcOrd="2" destOrd="0" presId="urn:microsoft.com/office/officeart/2005/8/layout/rings+Icon"/>
    <dgm:cxn modelId="{0AB0876F-C403-4FB0-93A9-96710CFF0DE3}" type="presParOf" srcId="{4DC9ECB6-BB79-4EAB-9FA9-7914B92FB091}" destId="{BF1068DE-8670-47CE-A2BE-5440A4C4A58E}" srcOrd="3" destOrd="0" presId="urn:microsoft.com/office/officeart/2005/8/layout/rings+Icon"/>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4CDB7CA-7B7C-4CB3-83AF-2427F70E0CD6}" type="doc">
      <dgm:prSet loTypeId="urn:microsoft.com/office/officeart/2005/8/layout/rings+Icon" loCatId="relationship" qsTypeId="urn:microsoft.com/office/officeart/2005/8/quickstyle/simple1" qsCatId="simple" csTypeId="urn:microsoft.com/office/officeart/2005/8/colors/accent2_2" csCatId="accent2" phldr="1"/>
      <dgm:spPr/>
    </dgm:pt>
    <dgm:pt modelId="{F0B93C05-3075-4EE8-B6C4-5CE9B7E7AB1E}">
      <dgm:prSet phldrT="[Text]"/>
      <dgm:spPr>
        <a:solidFill>
          <a:schemeClr val="accent5">
            <a:alpha val="50000"/>
          </a:schemeClr>
        </a:solidFill>
      </dgm:spPr>
      <dgm:t>
        <a:bodyPr/>
        <a:lstStyle/>
        <a:p>
          <a:r>
            <a:rPr lang="en-GB">
              <a:latin typeface="Futura Std Book" panose="020B0502020204020303" pitchFamily="34" charset="0"/>
            </a:rPr>
            <a:t>Multifactor scenarios development</a:t>
          </a:r>
        </a:p>
      </dgm:t>
    </dgm:pt>
    <dgm:pt modelId="{75EAD6F9-8097-4487-B303-BF4032257786}" type="parTrans" cxnId="{CABEC046-69E5-4B41-84AD-58286A7B6690}">
      <dgm:prSet/>
      <dgm:spPr/>
      <dgm:t>
        <a:bodyPr/>
        <a:lstStyle/>
        <a:p>
          <a:endParaRPr lang="en-GB">
            <a:latin typeface="Futura Std Book" panose="020B0502020204020303" pitchFamily="34" charset="0"/>
          </a:endParaRPr>
        </a:p>
      </dgm:t>
    </dgm:pt>
    <dgm:pt modelId="{47A2502E-BB66-485C-B49C-08EBF0DE64DF}" type="sibTrans" cxnId="{CABEC046-69E5-4B41-84AD-58286A7B6690}">
      <dgm:prSet/>
      <dgm:spPr/>
      <dgm:t>
        <a:bodyPr/>
        <a:lstStyle/>
        <a:p>
          <a:endParaRPr lang="en-GB">
            <a:latin typeface="Futura Std Book" panose="020B0502020204020303" pitchFamily="34" charset="0"/>
          </a:endParaRPr>
        </a:p>
      </dgm:t>
    </dgm:pt>
    <dgm:pt modelId="{66BF01B6-4154-4B1D-AB11-4E97204BD726}">
      <dgm:prSet phldrT="[Text]"/>
      <dgm:spPr>
        <a:solidFill>
          <a:schemeClr val="accent5">
            <a:alpha val="50000"/>
          </a:schemeClr>
        </a:solidFill>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GB">
              <a:latin typeface="Futura Std Book" panose="020B0502020204020303" pitchFamily="34" charset="0"/>
            </a:rPr>
            <a:t>Key risks, benefits and policy</a:t>
          </a:r>
          <a:r>
            <a:rPr lang="en-GB" baseline="0">
              <a:latin typeface="Futura Std Book" panose="020B0502020204020303" pitchFamily="34" charset="0"/>
            </a:rPr>
            <a:t> considerations across the range of scenarios</a:t>
          </a:r>
          <a:endParaRPr lang="en-GB">
            <a:latin typeface="Futura Std Book" panose="020B0502020204020303" pitchFamily="34" charset="0"/>
          </a:endParaRPr>
        </a:p>
      </dgm:t>
    </dgm:pt>
    <dgm:pt modelId="{0A180DF0-F5D7-4EB6-AF41-B4BC0E427768}" type="parTrans" cxnId="{47E94BF3-6C23-4EF2-904D-D41CCC50EB26}">
      <dgm:prSet/>
      <dgm:spPr/>
      <dgm:t>
        <a:bodyPr/>
        <a:lstStyle/>
        <a:p>
          <a:endParaRPr lang="en-GB">
            <a:latin typeface="Futura Std Book" panose="020B0502020204020303" pitchFamily="34" charset="0"/>
          </a:endParaRPr>
        </a:p>
      </dgm:t>
    </dgm:pt>
    <dgm:pt modelId="{363D7A0E-6634-4798-A760-7C85C94F124D}" type="sibTrans" cxnId="{47E94BF3-6C23-4EF2-904D-D41CCC50EB26}">
      <dgm:prSet/>
      <dgm:spPr/>
      <dgm:t>
        <a:bodyPr/>
        <a:lstStyle/>
        <a:p>
          <a:endParaRPr lang="en-GB">
            <a:latin typeface="Futura Std Book" panose="020B0502020204020303" pitchFamily="34" charset="0"/>
          </a:endParaRPr>
        </a:p>
      </dgm:t>
    </dgm:pt>
    <dgm:pt modelId="{6B551FA1-FAD1-40A4-978C-F39B3AB02619}">
      <dgm:prSet/>
      <dgm:spPr>
        <a:solidFill>
          <a:schemeClr val="accent5">
            <a:alpha val="50000"/>
          </a:schemeClr>
        </a:solidFill>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en-GB">
              <a:latin typeface="Futura Std Book" panose="020B0502020204020303" pitchFamily="34" charset="0"/>
            </a:rPr>
            <a:t>Table top stakeholder exercise</a:t>
          </a:r>
        </a:p>
      </dgm:t>
    </dgm:pt>
    <dgm:pt modelId="{CC50B24E-7DCC-4FD7-A426-1C6A9A32EEDF}" type="parTrans" cxnId="{5E731868-F9CA-471D-A668-8500A18C2CD6}">
      <dgm:prSet/>
      <dgm:spPr/>
      <dgm:t>
        <a:bodyPr/>
        <a:lstStyle/>
        <a:p>
          <a:endParaRPr lang="en-GB">
            <a:latin typeface="Futura Std Book" panose="020B0502020204020303" pitchFamily="34" charset="0"/>
          </a:endParaRPr>
        </a:p>
      </dgm:t>
    </dgm:pt>
    <dgm:pt modelId="{B0364104-823D-4F30-A92A-665770AB65C0}" type="sibTrans" cxnId="{5E731868-F9CA-471D-A668-8500A18C2CD6}">
      <dgm:prSet/>
      <dgm:spPr/>
      <dgm:t>
        <a:bodyPr/>
        <a:lstStyle/>
        <a:p>
          <a:endParaRPr lang="en-GB">
            <a:latin typeface="Futura Std Book" panose="020B0502020204020303" pitchFamily="34" charset="0"/>
          </a:endParaRPr>
        </a:p>
      </dgm:t>
    </dgm:pt>
    <dgm:pt modelId="{4DC9ECB6-BB79-4EAB-9FA9-7914B92FB091}" type="pres">
      <dgm:prSet presAssocID="{14CDB7CA-7B7C-4CB3-83AF-2427F70E0CD6}" presName="Name0" presStyleCnt="0">
        <dgm:presLayoutVars>
          <dgm:chMax val="7"/>
          <dgm:dir/>
          <dgm:resizeHandles val="exact"/>
        </dgm:presLayoutVars>
      </dgm:prSet>
      <dgm:spPr/>
    </dgm:pt>
    <dgm:pt modelId="{5D468BEA-6B36-4056-B325-D55FC388743E}" type="pres">
      <dgm:prSet presAssocID="{14CDB7CA-7B7C-4CB3-83AF-2427F70E0CD6}" presName="ellipse1" presStyleLbl="vennNode1" presStyleIdx="0" presStyleCnt="3" custLinFactNeighborX="1673" custLinFactNeighborY="-23571">
        <dgm:presLayoutVars>
          <dgm:bulletEnabled val="1"/>
        </dgm:presLayoutVars>
      </dgm:prSet>
      <dgm:spPr/>
    </dgm:pt>
    <dgm:pt modelId="{39EEAC8E-5BBD-4723-92C7-C0E05F156627}" type="pres">
      <dgm:prSet presAssocID="{14CDB7CA-7B7C-4CB3-83AF-2427F70E0CD6}" presName="ellipse2" presStyleLbl="vennNode1" presStyleIdx="1" presStyleCnt="3" custLinFactNeighborX="-30" custLinFactNeighborY="3391">
        <dgm:presLayoutVars>
          <dgm:bulletEnabled val="1"/>
        </dgm:presLayoutVars>
      </dgm:prSet>
      <dgm:spPr/>
    </dgm:pt>
    <dgm:pt modelId="{08D2DFC9-C9B0-4BF1-A736-7D4DA45285D1}" type="pres">
      <dgm:prSet presAssocID="{14CDB7CA-7B7C-4CB3-83AF-2427F70E0CD6}" presName="ellipse3" presStyleLbl="vennNode1" presStyleIdx="2" presStyleCnt="3" custLinFactNeighborY="-4564">
        <dgm:presLayoutVars>
          <dgm:bulletEnabled val="1"/>
        </dgm:presLayoutVars>
      </dgm:prSet>
      <dgm:spPr/>
    </dgm:pt>
  </dgm:ptLst>
  <dgm:cxnLst>
    <dgm:cxn modelId="{B95FFE3E-75D2-4E42-B301-FE7CAE10D351}" type="presOf" srcId="{6B551FA1-FAD1-40A4-978C-F39B3AB02619}" destId="{08D2DFC9-C9B0-4BF1-A736-7D4DA45285D1}" srcOrd="0" destOrd="0" presId="urn:microsoft.com/office/officeart/2005/8/layout/rings+Icon"/>
    <dgm:cxn modelId="{CABEC046-69E5-4B41-84AD-58286A7B6690}" srcId="{14CDB7CA-7B7C-4CB3-83AF-2427F70E0CD6}" destId="{F0B93C05-3075-4EE8-B6C4-5CE9B7E7AB1E}" srcOrd="0" destOrd="0" parTransId="{75EAD6F9-8097-4487-B303-BF4032257786}" sibTransId="{47A2502E-BB66-485C-B49C-08EBF0DE64DF}"/>
    <dgm:cxn modelId="{5E731868-F9CA-471D-A668-8500A18C2CD6}" srcId="{14CDB7CA-7B7C-4CB3-83AF-2427F70E0CD6}" destId="{6B551FA1-FAD1-40A4-978C-F39B3AB02619}" srcOrd="2" destOrd="0" parTransId="{CC50B24E-7DCC-4FD7-A426-1C6A9A32EEDF}" sibTransId="{B0364104-823D-4F30-A92A-665770AB65C0}"/>
    <dgm:cxn modelId="{D59DD387-FDF4-4E11-8E22-3D5361C743CC}" type="presOf" srcId="{F0B93C05-3075-4EE8-B6C4-5CE9B7E7AB1E}" destId="{5D468BEA-6B36-4056-B325-D55FC388743E}" srcOrd="0" destOrd="0" presId="urn:microsoft.com/office/officeart/2005/8/layout/rings+Icon"/>
    <dgm:cxn modelId="{BEE436F0-4BA5-4124-8FEF-075A16E33927}" type="presOf" srcId="{14CDB7CA-7B7C-4CB3-83AF-2427F70E0CD6}" destId="{4DC9ECB6-BB79-4EAB-9FA9-7914B92FB091}" srcOrd="0" destOrd="0" presId="urn:microsoft.com/office/officeart/2005/8/layout/rings+Icon"/>
    <dgm:cxn modelId="{47E94BF3-6C23-4EF2-904D-D41CCC50EB26}" srcId="{14CDB7CA-7B7C-4CB3-83AF-2427F70E0CD6}" destId="{66BF01B6-4154-4B1D-AB11-4E97204BD726}" srcOrd="1" destOrd="0" parTransId="{0A180DF0-F5D7-4EB6-AF41-B4BC0E427768}" sibTransId="{363D7A0E-6634-4798-A760-7C85C94F124D}"/>
    <dgm:cxn modelId="{E42081FB-B52B-41B1-8E40-6686C48C9658}" type="presOf" srcId="{66BF01B6-4154-4B1D-AB11-4E97204BD726}" destId="{39EEAC8E-5BBD-4723-92C7-C0E05F156627}" srcOrd="0" destOrd="0" presId="urn:microsoft.com/office/officeart/2005/8/layout/rings+Icon"/>
    <dgm:cxn modelId="{2FC1D5B0-969B-450A-989C-C5F7B847731D}" type="presParOf" srcId="{4DC9ECB6-BB79-4EAB-9FA9-7914B92FB091}" destId="{5D468BEA-6B36-4056-B325-D55FC388743E}" srcOrd="0" destOrd="0" presId="urn:microsoft.com/office/officeart/2005/8/layout/rings+Icon"/>
    <dgm:cxn modelId="{90165256-F08B-4896-A681-7626EAF55449}" type="presParOf" srcId="{4DC9ECB6-BB79-4EAB-9FA9-7914B92FB091}" destId="{39EEAC8E-5BBD-4723-92C7-C0E05F156627}" srcOrd="1" destOrd="0" presId="urn:microsoft.com/office/officeart/2005/8/layout/rings+Icon"/>
    <dgm:cxn modelId="{7BF7C72B-1A9D-4906-B133-195C57C4C38B}" type="presParOf" srcId="{4DC9ECB6-BB79-4EAB-9FA9-7914B92FB091}" destId="{08D2DFC9-C9B0-4BF1-A736-7D4DA45285D1}" srcOrd="2" destOrd="0" presId="urn:microsoft.com/office/officeart/2005/8/layout/rings+Icon"/>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468BEA-6B36-4056-B325-D55FC388743E}">
      <dsp:nvSpPr>
        <dsp:cNvPr id="0" name=""/>
        <dsp:cNvSpPr/>
      </dsp:nvSpPr>
      <dsp:spPr>
        <a:xfrm>
          <a:off x="286956" y="0"/>
          <a:ext cx="1965323" cy="1965563"/>
        </a:xfrm>
        <a:prstGeom prst="ellipse">
          <a:avLst/>
        </a:prstGeom>
        <a:solidFill>
          <a:schemeClr val="accent1">
            <a:lumMod val="40000"/>
            <a:lumOff val="6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latin typeface="Futura Std Book" panose="020B0502020204020303" pitchFamily="34" charset="0"/>
            </a:rPr>
            <a:t>Desk research</a:t>
          </a:r>
        </a:p>
      </dsp:txBody>
      <dsp:txXfrm>
        <a:off x="574771" y="287850"/>
        <a:ext cx="1389693" cy="1389863"/>
      </dsp:txXfrm>
    </dsp:sp>
    <dsp:sp modelId="{39EEAC8E-5BBD-4723-92C7-C0E05F156627}">
      <dsp:nvSpPr>
        <dsp:cNvPr id="0" name=""/>
        <dsp:cNvSpPr/>
      </dsp:nvSpPr>
      <dsp:spPr>
        <a:xfrm>
          <a:off x="869982" y="1311961"/>
          <a:ext cx="1965323" cy="1965563"/>
        </a:xfrm>
        <a:prstGeom prst="ellipse">
          <a:avLst/>
        </a:prstGeom>
        <a:solidFill>
          <a:schemeClr val="accent1">
            <a:lumMod val="40000"/>
            <a:lumOff val="6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72390" tIns="72390" rIns="72390" bIns="7239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GB" sz="1900" kern="1200">
              <a:latin typeface="Futura Std Book" panose="020B0502020204020303" pitchFamily="34" charset="0"/>
            </a:rPr>
            <a:t>Stakeholder interviews</a:t>
          </a:r>
        </a:p>
      </dsp:txBody>
      <dsp:txXfrm>
        <a:off x="1157797" y="1599811"/>
        <a:ext cx="1389693" cy="1389863"/>
      </dsp:txXfrm>
    </dsp:sp>
    <dsp:sp modelId="{08D2DFC9-C9B0-4BF1-A736-7D4DA45285D1}">
      <dsp:nvSpPr>
        <dsp:cNvPr id="0" name=""/>
        <dsp:cNvSpPr/>
      </dsp:nvSpPr>
      <dsp:spPr>
        <a:xfrm>
          <a:off x="2051578" y="0"/>
          <a:ext cx="1965323" cy="1965563"/>
        </a:xfrm>
        <a:prstGeom prst="ellipse">
          <a:avLst/>
        </a:prstGeom>
        <a:solidFill>
          <a:schemeClr val="accent1">
            <a:lumMod val="40000"/>
            <a:lumOff val="6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72390" tIns="72390" rIns="72390" bIns="7239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GB" sz="1900" kern="1200">
              <a:latin typeface="Futura Std Book" panose="020B0502020204020303" pitchFamily="34" charset="0"/>
            </a:rPr>
            <a:t>Typology</a:t>
          </a:r>
        </a:p>
      </dsp:txBody>
      <dsp:txXfrm>
        <a:off x="2339393" y="287850"/>
        <a:ext cx="1389693" cy="1389863"/>
      </dsp:txXfrm>
    </dsp:sp>
    <dsp:sp modelId="{BF1068DE-8670-47CE-A2BE-5440A4C4A58E}">
      <dsp:nvSpPr>
        <dsp:cNvPr id="0" name=""/>
        <dsp:cNvSpPr/>
      </dsp:nvSpPr>
      <dsp:spPr>
        <a:xfrm>
          <a:off x="2647654" y="1178656"/>
          <a:ext cx="1965323" cy="1965563"/>
        </a:xfrm>
        <a:prstGeom prst="ellipse">
          <a:avLst/>
        </a:prstGeom>
        <a:solidFill>
          <a:schemeClr val="accent1">
            <a:lumMod val="40000"/>
            <a:lumOff val="60000"/>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GB" sz="1900" kern="1200">
              <a:latin typeface="Futura Std Book" panose="020B0502020204020303" pitchFamily="34" charset="0"/>
            </a:rPr>
            <a:t>Horizon scanning</a:t>
          </a:r>
        </a:p>
      </dsp:txBody>
      <dsp:txXfrm>
        <a:off x="2935469" y="1466506"/>
        <a:ext cx="1389693" cy="13898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468BEA-6B36-4056-B325-D55FC388743E}">
      <dsp:nvSpPr>
        <dsp:cNvPr id="0" name=""/>
        <dsp:cNvSpPr/>
      </dsp:nvSpPr>
      <dsp:spPr>
        <a:xfrm>
          <a:off x="38029" y="0"/>
          <a:ext cx="2273123" cy="2273090"/>
        </a:xfrm>
        <a:prstGeom prst="ellipse">
          <a:avLst/>
        </a:prstGeom>
        <a:solidFill>
          <a:schemeClr val="accent5">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GB" sz="1500" kern="1200">
              <a:latin typeface="Futura Std Book" panose="020B0502020204020303" pitchFamily="34" charset="0"/>
            </a:rPr>
            <a:t>Multifactor scenarios development</a:t>
          </a:r>
        </a:p>
      </dsp:txBody>
      <dsp:txXfrm>
        <a:off x="370920" y="332886"/>
        <a:ext cx="1607341" cy="1607318"/>
      </dsp:txXfrm>
    </dsp:sp>
    <dsp:sp modelId="{39EEAC8E-5BBD-4723-92C7-C0E05F156627}">
      <dsp:nvSpPr>
        <dsp:cNvPr id="0" name=""/>
        <dsp:cNvSpPr/>
      </dsp:nvSpPr>
      <dsp:spPr>
        <a:xfrm>
          <a:off x="1169314" y="1607777"/>
          <a:ext cx="2273123" cy="2273090"/>
        </a:xfrm>
        <a:prstGeom prst="ellipse">
          <a:avLst/>
        </a:prstGeom>
        <a:solidFill>
          <a:schemeClr val="accent5">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GB" sz="1500" kern="1200">
              <a:latin typeface="Futura Std Book" panose="020B0502020204020303" pitchFamily="34" charset="0"/>
            </a:rPr>
            <a:t>Key risks, benefits and policy</a:t>
          </a:r>
          <a:r>
            <a:rPr lang="en-GB" sz="1500" kern="1200" baseline="0">
              <a:latin typeface="Futura Std Book" panose="020B0502020204020303" pitchFamily="34" charset="0"/>
            </a:rPr>
            <a:t> considerations across the range of scenarios</a:t>
          </a:r>
          <a:endParaRPr lang="en-GB" sz="1500" kern="1200">
            <a:latin typeface="Futura Std Book" panose="020B0502020204020303" pitchFamily="34" charset="0"/>
          </a:endParaRPr>
        </a:p>
      </dsp:txBody>
      <dsp:txXfrm>
        <a:off x="1502205" y="1940663"/>
        <a:ext cx="1607341" cy="1607318"/>
      </dsp:txXfrm>
    </dsp:sp>
    <dsp:sp modelId="{08D2DFC9-C9B0-4BF1-A736-7D4DA45285D1}">
      <dsp:nvSpPr>
        <dsp:cNvPr id="0" name=""/>
        <dsp:cNvSpPr/>
      </dsp:nvSpPr>
      <dsp:spPr>
        <a:xfrm>
          <a:off x="2338609" y="0"/>
          <a:ext cx="2273123" cy="2273090"/>
        </a:xfrm>
        <a:prstGeom prst="ellipse">
          <a:avLst/>
        </a:prstGeom>
        <a:solidFill>
          <a:schemeClr val="accent5">
            <a:alpha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57150" tIns="57150" rIns="57150" bIns="57150" numCol="1" spcCol="1270" anchor="ctr" anchorCtr="0">
          <a:noAutofit/>
        </a:bodyPr>
        <a:lstStyle/>
        <a:p>
          <a:pPr marL="0" marR="0" lvl="0" indent="0" algn="ctr" defTabSz="914400" eaLnBrk="1" fontAlgn="auto" latinLnBrk="0" hangingPunct="1">
            <a:lnSpc>
              <a:spcPct val="100000"/>
            </a:lnSpc>
            <a:spcBef>
              <a:spcPct val="0"/>
            </a:spcBef>
            <a:spcAft>
              <a:spcPts val="0"/>
            </a:spcAft>
            <a:buClrTx/>
            <a:buSzTx/>
            <a:buFontTx/>
            <a:buNone/>
            <a:tabLst/>
            <a:defRPr/>
          </a:pPr>
          <a:r>
            <a:rPr lang="en-GB" sz="1500" kern="1200">
              <a:latin typeface="Futura Std Book" panose="020B0502020204020303" pitchFamily="34" charset="0"/>
            </a:rPr>
            <a:t>Table top stakeholder exercise</a:t>
          </a:r>
        </a:p>
      </dsp:txBody>
      <dsp:txXfrm>
        <a:off x="2671500" y="332886"/>
        <a:ext cx="1607341" cy="1607318"/>
      </dsp:txXfrm>
    </dsp:sp>
  </dsp:spTree>
</dsp:drawing>
</file>

<file path=ppt/diagrams/layout1.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layout2.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4283" cy="49657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48645" y="0"/>
            <a:ext cx="2944283" cy="496570"/>
          </a:xfrm>
          <a:prstGeom prst="rect">
            <a:avLst/>
          </a:prstGeom>
        </p:spPr>
        <p:txBody>
          <a:bodyPr vert="horz" lIns="91440" tIns="45720" rIns="91440" bIns="45720" rtlCol="0"/>
          <a:lstStyle>
            <a:lvl1pPr algn="r">
              <a:defRPr sz="1200"/>
            </a:lvl1pPr>
          </a:lstStyle>
          <a:p>
            <a:fld id="{10E8AF39-7284-4B95-9FA3-DC72C78FB7AD}" type="datetimeFigureOut">
              <a:rPr lang="en-GB" smtClean="0"/>
              <a:t>21/05/2023</a:t>
            </a:fld>
            <a:endParaRPr lang="en-GB"/>
          </a:p>
        </p:txBody>
      </p:sp>
      <p:sp>
        <p:nvSpPr>
          <p:cNvPr id="4" name="Slide Image Placeholder 3"/>
          <p:cNvSpPr>
            <a:spLocks noGrp="1" noRot="1" noChangeAspect="1"/>
          </p:cNvSpPr>
          <p:nvPr>
            <p:ph type="sldImg" idx="2"/>
          </p:nvPr>
        </p:nvSpPr>
        <p:spPr>
          <a:xfrm>
            <a:off x="87313" y="744538"/>
            <a:ext cx="6619875" cy="37242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9450" y="4717415"/>
            <a:ext cx="5435600" cy="446913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33106"/>
            <a:ext cx="2944283" cy="49657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48645" y="9433106"/>
            <a:ext cx="2944283" cy="496570"/>
          </a:xfrm>
          <a:prstGeom prst="rect">
            <a:avLst/>
          </a:prstGeom>
        </p:spPr>
        <p:txBody>
          <a:bodyPr vert="horz" lIns="91440" tIns="45720" rIns="91440" bIns="45720" rtlCol="0" anchor="b"/>
          <a:lstStyle>
            <a:lvl1pPr algn="r">
              <a:defRPr sz="1200"/>
            </a:lvl1pPr>
          </a:lstStyle>
          <a:p>
            <a:fld id="{B632F1A9-A992-4C09-B2B0-5784F09E094E}" type="slidenum">
              <a:rPr lang="en-GB" smtClean="0"/>
              <a:t>‹#›</a:t>
            </a:fld>
            <a:endParaRPr lang="en-GB"/>
          </a:p>
        </p:txBody>
      </p:sp>
    </p:spTree>
    <p:extLst>
      <p:ext uri="{BB962C8B-B14F-4D97-AF65-F5344CB8AC3E}">
        <p14:creationId xmlns:p14="http://schemas.microsoft.com/office/powerpoint/2010/main" val="3767129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32F1A9-A992-4C09-B2B0-5784F09E094E}" type="slidenum">
              <a:rPr lang="en-GB" smtClean="0"/>
              <a:t>1</a:t>
            </a:fld>
            <a:endParaRPr lang="en-GB"/>
          </a:p>
        </p:txBody>
      </p:sp>
    </p:spTree>
    <p:extLst>
      <p:ext uri="{BB962C8B-B14F-4D97-AF65-F5344CB8AC3E}">
        <p14:creationId xmlns:p14="http://schemas.microsoft.com/office/powerpoint/2010/main" val="1271360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Reactionary measures were brought in to cut down on funding and limit focus on AI due to its </a:t>
            </a:r>
            <a:r>
              <a:rPr lang="en-GB" dirty="0" err="1"/>
              <a:t>pverpromsie</a:t>
            </a:r>
            <a:r>
              <a:rPr lang="en-GB" dirty="0"/>
              <a:t> and </a:t>
            </a:r>
            <a:r>
              <a:rPr lang="en-GB" dirty="0" err="1"/>
              <a:t>underdelivery</a:t>
            </a:r>
            <a:r>
              <a:rPr lang="en-GB" dirty="0"/>
              <a:t> in the 70s and 80s….this spurred innovation and brought make more investment …</a:t>
            </a:r>
          </a:p>
        </p:txBody>
      </p:sp>
      <p:sp>
        <p:nvSpPr>
          <p:cNvPr id="4" name="Slide Number Placeholder 3"/>
          <p:cNvSpPr>
            <a:spLocks noGrp="1"/>
          </p:cNvSpPr>
          <p:nvPr>
            <p:ph type="sldNum" sz="quarter" idx="5"/>
          </p:nvPr>
        </p:nvSpPr>
        <p:spPr/>
        <p:txBody>
          <a:bodyPr/>
          <a:lstStyle/>
          <a:p>
            <a:fld id="{B632F1A9-A992-4C09-B2B0-5784F09E094E}" type="slidenum">
              <a:rPr lang="en-GB" smtClean="0"/>
              <a:t>10</a:t>
            </a:fld>
            <a:endParaRPr lang="en-GB"/>
          </a:p>
        </p:txBody>
      </p:sp>
    </p:spTree>
    <p:extLst>
      <p:ext uri="{BB962C8B-B14F-4D97-AF65-F5344CB8AC3E}">
        <p14:creationId xmlns:p14="http://schemas.microsoft.com/office/powerpoint/2010/main" val="27908949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Example snapshot of our policy and tech development timeline in gene editing across geographies…a lot to unpack there!</a:t>
            </a:r>
          </a:p>
        </p:txBody>
      </p:sp>
      <p:sp>
        <p:nvSpPr>
          <p:cNvPr id="4" name="Slide Number Placeholder 3"/>
          <p:cNvSpPr>
            <a:spLocks noGrp="1"/>
          </p:cNvSpPr>
          <p:nvPr>
            <p:ph type="sldNum" sz="quarter" idx="5"/>
          </p:nvPr>
        </p:nvSpPr>
        <p:spPr/>
        <p:txBody>
          <a:bodyPr/>
          <a:lstStyle/>
          <a:p>
            <a:fld id="{B632F1A9-A992-4C09-B2B0-5784F09E094E}" type="slidenum">
              <a:rPr lang="en-GB" smtClean="0"/>
              <a:t>11</a:t>
            </a:fld>
            <a:endParaRPr lang="en-GB"/>
          </a:p>
        </p:txBody>
      </p:sp>
    </p:spTree>
    <p:extLst>
      <p:ext uri="{BB962C8B-B14F-4D97-AF65-F5344CB8AC3E}">
        <p14:creationId xmlns:p14="http://schemas.microsoft.com/office/powerpoint/2010/main" val="14732347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What is it enabling? </a:t>
            </a:r>
          </a:p>
          <a:p>
            <a:r>
              <a:rPr lang="en-GB" dirty="0"/>
              <a:t>Generation of new microbes </a:t>
            </a:r>
          </a:p>
          <a:p>
            <a:r>
              <a:rPr lang="en-GB" dirty="0"/>
              <a:t>Generation of new capabilities like production of ethanol</a:t>
            </a:r>
          </a:p>
          <a:p>
            <a:r>
              <a:rPr lang="en-GB" dirty="0"/>
              <a:t>New diagnostics</a:t>
            </a:r>
          </a:p>
          <a:p>
            <a:r>
              <a:rPr lang="en-GB" dirty="0"/>
              <a:t>New therapeutics</a:t>
            </a:r>
          </a:p>
          <a:p>
            <a:r>
              <a:rPr lang="en-GB" dirty="0"/>
              <a:t>Ability to create enhanced bioweapons</a:t>
            </a:r>
          </a:p>
          <a:p>
            <a:r>
              <a:rPr lang="en-GB" dirty="0"/>
              <a:t>Ability to create food that can withstand extreme temperatures</a:t>
            </a:r>
          </a:p>
          <a:p>
            <a:endParaRPr lang="en-GB" dirty="0"/>
          </a:p>
          <a:p>
            <a:r>
              <a:rPr lang="en-GB" b="1" dirty="0"/>
              <a:t>This is happening at a pace and scale that is unparalleled without the use of ML</a:t>
            </a:r>
          </a:p>
        </p:txBody>
      </p:sp>
      <p:sp>
        <p:nvSpPr>
          <p:cNvPr id="4" name="Slide Number Placeholder 3"/>
          <p:cNvSpPr>
            <a:spLocks noGrp="1"/>
          </p:cNvSpPr>
          <p:nvPr>
            <p:ph type="sldNum" sz="quarter" idx="5"/>
          </p:nvPr>
        </p:nvSpPr>
        <p:spPr/>
        <p:txBody>
          <a:bodyPr/>
          <a:lstStyle/>
          <a:p>
            <a:fld id="{B632F1A9-A992-4C09-B2B0-5784F09E094E}" type="slidenum">
              <a:rPr lang="en-GB" smtClean="0"/>
              <a:t>12</a:t>
            </a:fld>
            <a:endParaRPr lang="en-GB"/>
          </a:p>
        </p:txBody>
      </p:sp>
    </p:spTree>
    <p:extLst>
      <p:ext uri="{BB962C8B-B14F-4D97-AF65-F5344CB8AC3E}">
        <p14:creationId xmlns:p14="http://schemas.microsoft.com/office/powerpoint/2010/main" val="3416517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32F1A9-A992-4C09-B2B0-5784F09E094E}" type="slidenum">
              <a:rPr lang="en-GB" smtClean="0"/>
              <a:t>13</a:t>
            </a:fld>
            <a:endParaRPr lang="en-GB"/>
          </a:p>
        </p:txBody>
      </p:sp>
    </p:spTree>
    <p:extLst>
      <p:ext uri="{BB962C8B-B14F-4D97-AF65-F5344CB8AC3E}">
        <p14:creationId xmlns:p14="http://schemas.microsoft.com/office/powerpoint/2010/main" val="15088135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32F1A9-A992-4C09-B2B0-5784F09E094E}" type="slidenum">
              <a:rPr lang="en-GB" smtClean="0"/>
              <a:t>14</a:t>
            </a:fld>
            <a:endParaRPr lang="en-GB"/>
          </a:p>
        </p:txBody>
      </p:sp>
    </p:spTree>
    <p:extLst>
      <p:ext uri="{BB962C8B-B14F-4D97-AF65-F5344CB8AC3E}">
        <p14:creationId xmlns:p14="http://schemas.microsoft.com/office/powerpoint/2010/main" val="1983416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Moving into next phase with the team looking at future scenarios and policy considerations and </a:t>
            </a:r>
            <a:r>
              <a:rPr lang="en-GB" dirty="0" err="1"/>
              <a:t>reccs</a:t>
            </a:r>
            <a:r>
              <a:rPr lang="en-GB" dirty="0"/>
              <a:t>. You can find details on RAND Europe’s website and would love to </a:t>
            </a:r>
            <a:r>
              <a:rPr lang="en-GB"/>
              <a:t>hear from </a:t>
            </a:r>
            <a:r>
              <a:rPr lang="en-GB" dirty="0"/>
              <a:t>you/collaborate in this space. </a:t>
            </a:r>
          </a:p>
        </p:txBody>
      </p:sp>
      <p:sp>
        <p:nvSpPr>
          <p:cNvPr id="4" name="Slide Number Placeholder 3"/>
          <p:cNvSpPr>
            <a:spLocks noGrp="1"/>
          </p:cNvSpPr>
          <p:nvPr>
            <p:ph type="sldNum" sz="quarter" idx="5"/>
          </p:nvPr>
        </p:nvSpPr>
        <p:spPr/>
        <p:txBody>
          <a:bodyPr/>
          <a:lstStyle/>
          <a:p>
            <a:fld id="{B632F1A9-A992-4C09-B2B0-5784F09E094E}" type="slidenum">
              <a:rPr lang="en-GB" smtClean="0"/>
              <a:t>15</a:t>
            </a:fld>
            <a:endParaRPr lang="en-GB"/>
          </a:p>
        </p:txBody>
      </p:sp>
    </p:spTree>
    <p:extLst>
      <p:ext uri="{BB962C8B-B14F-4D97-AF65-F5344CB8AC3E}">
        <p14:creationId xmlns:p14="http://schemas.microsoft.com/office/powerpoint/2010/main" val="3732324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Advanced in AI-more specifically ML has catalysed various sectors. Our focus is on how it is being applied to a highly regulated and at times controversial technology of gene editing. These technologies are being increasingly brought together and their combined potential has been recognised as evident in these papers and news article headlines. </a:t>
            </a:r>
          </a:p>
        </p:txBody>
      </p:sp>
      <p:sp>
        <p:nvSpPr>
          <p:cNvPr id="4" name="Slide Number Placeholder 3"/>
          <p:cNvSpPr>
            <a:spLocks noGrp="1"/>
          </p:cNvSpPr>
          <p:nvPr>
            <p:ph type="sldNum" sz="quarter" idx="5"/>
          </p:nvPr>
        </p:nvSpPr>
        <p:spPr/>
        <p:txBody>
          <a:bodyPr/>
          <a:lstStyle/>
          <a:p>
            <a:fld id="{B632F1A9-A992-4C09-B2B0-5784F09E094E}" type="slidenum">
              <a:rPr lang="en-GB" smtClean="0"/>
              <a:t>2</a:t>
            </a:fld>
            <a:endParaRPr lang="en-GB"/>
          </a:p>
        </p:txBody>
      </p:sp>
    </p:spTree>
    <p:extLst>
      <p:ext uri="{BB962C8B-B14F-4D97-AF65-F5344CB8AC3E}">
        <p14:creationId xmlns:p14="http://schemas.microsoft.com/office/powerpoint/2010/main" val="1562782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Technology across sectors is coming together with new applications unlocking new possibilities however this melding of technologies brings both risks and benefits- Rate of technological advancement is outpacing society's ability to deliberate policy implications</a:t>
            </a:r>
          </a:p>
        </p:txBody>
      </p:sp>
      <p:sp>
        <p:nvSpPr>
          <p:cNvPr id="4" name="Slide Number Placeholder 3"/>
          <p:cNvSpPr>
            <a:spLocks noGrp="1"/>
          </p:cNvSpPr>
          <p:nvPr>
            <p:ph type="sldNum" sz="quarter" idx="5"/>
          </p:nvPr>
        </p:nvSpPr>
        <p:spPr/>
        <p:txBody>
          <a:bodyPr/>
          <a:lstStyle/>
          <a:p>
            <a:fld id="{B632F1A9-A992-4C09-B2B0-5784F09E094E}" type="slidenum">
              <a:rPr lang="en-GB" smtClean="0"/>
              <a:t>3</a:t>
            </a:fld>
            <a:endParaRPr lang="en-GB"/>
          </a:p>
        </p:txBody>
      </p:sp>
    </p:spTree>
    <p:extLst>
      <p:ext uri="{BB962C8B-B14F-4D97-AF65-F5344CB8AC3E}">
        <p14:creationId xmlns:p14="http://schemas.microsoft.com/office/powerpoint/2010/main" val="677002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History is littered with examples of technology being used to push boundaries, in the case of gene editing we don’t really have to go far to see things changing…there was academic and public outcry and backlash when the first gene edited babies were born in China, but that didn’t halt continued debate on the ethics of gene editing, by communities and others who have championed stem cell research to get to where it is today. Then we saw rules on lab grown embryos being relaxed, UK based its genetic technology bill into law and we are seeing three parent babies being born as a result of genetic manipulation of mitochondrial DNA. These are things we would never have imaged 10 or 15 years ago. </a:t>
            </a:r>
          </a:p>
        </p:txBody>
      </p:sp>
      <p:sp>
        <p:nvSpPr>
          <p:cNvPr id="4" name="Slide Number Placeholder 3"/>
          <p:cNvSpPr>
            <a:spLocks noGrp="1"/>
          </p:cNvSpPr>
          <p:nvPr>
            <p:ph type="sldNum" sz="quarter" idx="5"/>
          </p:nvPr>
        </p:nvSpPr>
        <p:spPr/>
        <p:txBody>
          <a:bodyPr/>
          <a:lstStyle/>
          <a:p>
            <a:fld id="{B632F1A9-A992-4C09-B2B0-5784F09E094E}" type="slidenum">
              <a:rPr lang="en-GB" smtClean="0"/>
              <a:t>4</a:t>
            </a:fld>
            <a:endParaRPr lang="en-GB"/>
          </a:p>
        </p:txBody>
      </p:sp>
    </p:spTree>
    <p:extLst>
      <p:ext uri="{BB962C8B-B14F-4D97-AF65-F5344CB8AC3E}">
        <p14:creationId xmlns:p14="http://schemas.microsoft.com/office/powerpoint/2010/main" val="2052492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it is really important to note that as technology progresses, so does our ability to predict, anticipate and prepare. From a technology governance perspective, any pro-active policy would need to assess </a:t>
            </a:r>
            <a:r>
              <a:rPr lang="en-GB" dirty="0" err="1"/>
              <a:t>im</a:t>
            </a:r>
            <a:r>
              <a:rPr lang="en-GB" dirty="0"/>
              <a:t>[act of technologies on multiple sectors from agriculture, entertainment, health to social acceptability and create something that works to </a:t>
            </a:r>
            <a:r>
              <a:rPr lang="en-GB" dirty="0" err="1"/>
              <a:t>minmise</a:t>
            </a:r>
            <a:r>
              <a:rPr lang="en-GB" dirty="0"/>
              <a:t> risks and increase benefits. </a:t>
            </a:r>
          </a:p>
        </p:txBody>
      </p:sp>
      <p:sp>
        <p:nvSpPr>
          <p:cNvPr id="4" name="Slide Number Placeholder 3"/>
          <p:cNvSpPr>
            <a:spLocks noGrp="1"/>
          </p:cNvSpPr>
          <p:nvPr>
            <p:ph type="sldNum" sz="quarter" idx="5"/>
          </p:nvPr>
        </p:nvSpPr>
        <p:spPr/>
        <p:txBody>
          <a:bodyPr/>
          <a:lstStyle/>
          <a:p>
            <a:fld id="{B632F1A9-A992-4C09-B2B0-5784F09E094E}" type="slidenum">
              <a:rPr lang="en-GB" smtClean="0"/>
              <a:t>5</a:t>
            </a:fld>
            <a:endParaRPr lang="en-GB"/>
          </a:p>
        </p:txBody>
      </p:sp>
    </p:spTree>
    <p:extLst>
      <p:ext uri="{BB962C8B-B14F-4D97-AF65-F5344CB8AC3E}">
        <p14:creationId xmlns:p14="http://schemas.microsoft.com/office/powerpoint/2010/main" val="28070202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107000"/>
              </a:lnSpc>
              <a:spcAft>
                <a:spcPts val="800"/>
              </a:spcAft>
              <a:tabLst>
                <a:tab pos="457200" algn="l"/>
              </a:tabLst>
            </a:pPr>
            <a:r>
              <a:rPr lang="en-GB" dirty="0"/>
              <a:t>Our geographic scope in particular is limited to </a:t>
            </a:r>
            <a:r>
              <a:rPr lang="en-US" sz="1200" dirty="0"/>
              <a:t>regions with large scale investments in AI and biotechnology and their convergence and where political and institutional agendas that are relevant to both technologies. </a:t>
            </a:r>
          </a:p>
          <a:p>
            <a:pPr lvl="1">
              <a:lnSpc>
                <a:spcPct val="107000"/>
              </a:lnSpc>
              <a:spcAft>
                <a:spcPts val="800"/>
              </a:spcAft>
              <a:tabLst>
                <a:tab pos="457200" algn="l"/>
              </a:tabLst>
            </a:pPr>
            <a:r>
              <a:rPr lang="en-US" sz="1200" dirty="0"/>
              <a:t>This is a proof of principle study which is limited in scope and is ongoing….to be concluded in Sept</a:t>
            </a:r>
            <a:endParaRPr lang="en-US" dirty="0"/>
          </a:p>
          <a:p>
            <a:endParaRPr lang="en-GB" dirty="0"/>
          </a:p>
        </p:txBody>
      </p:sp>
      <p:sp>
        <p:nvSpPr>
          <p:cNvPr id="4" name="Slide Number Placeholder 3"/>
          <p:cNvSpPr>
            <a:spLocks noGrp="1"/>
          </p:cNvSpPr>
          <p:nvPr>
            <p:ph type="sldNum" sz="quarter" idx="5"/>
          </p:nvPr>
        </p:nvSpPr>
        <p:spPr/>
        <p:txBody>
          <a:bodyPr/>
          <a:lstStyle/>
          <a:p>
            <a:fld id="{B632F1A9-A992-4C09-B2B0-5784F09E094E}" type="slidenum">
              <a:rPr lang="en-GB" smtClean="0"/>
              <a:t>6</a:t>
            </a:fld>
            <a:endParaRPr lang="en-GB"/>
          </a:p>
        </p:txBody>
      </p:sp>
    </p:spTree>
    <p:extLst>
      <p:ext uri="{BB962C8B-B14F-4D97-AF65-F5344CB8AC3E}">
        <p14:creationId xmlns:p14="http://schemas.microsoft.com/office/powerpoint/2010/main" val="2846600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GB" b="0" dirty="0"/>
              <a:t>Desk research to look at how key advancements and key policies have emerged over time across multiple geographies of interest. We did this separately for GE and ML leading to state of the art tech in GE, ML and at  their interface</a:t>
            </a:r>
          </a:p>
          <a:p>
            <a:pPr marL="228600" indent="-228600">
              <a:buAutoNum type="arabicPeriod"/>
            </a:pPr>
            <a:r>
              <a:rPr lang="en-GB" b="0" dirty="0"/>
              <a:t>Supplemented by subject matter interviews on disruptive tech and challenges to consider</a:t>
            </a:r>
          </a:p>
          <a:p>
            <a:pPr marL="228600" indent="-228600">
              <a:buAutoNum type="arabicPeriod"/>
            </a:pPr>
            <a:r>
              <a:rPr lang="en-GB" b="0" dirty="0"/>
              <a:t>Created a typology of policy styles and key impacts and barriers of tech</a:t>
            </a:r>
          </a:p>
          <a:p>
            <a:pPr marL="228600" indent="-228600">
              <a:buAutoNum type="arabicPeriod"/>
            </a:pPr>
            <a:r>
              <a:rPr lang="en-GB" b="0" dirty="0"/>
              <a:t>Moving into futures to create scenarios into 2045 and discuss policy needs across the range of scenarios</a:t>
            </a:r>
          </a:p>
          <a:p>
            <a:pPr marL="228600" indent="-228600">
              <a:buAutoNum type="arabicPeriod"/>
            </a:pPr>
            <a:endParaRPr lang="en-GB" b="0" dirty="0"/>
          </a:p>
        </p:txBody>
      </p:sp>
      <p:sp>
        <p:nvSpPr>
          <p:cNvPr id="4" name="Slide Number Placeholder 3"/>
          <p:cNvSpPr>
            <a:spLocks noGrp="1"/>
          </p:cNvSpPr>
          <p:nvPr>
            <p:ph type="sldNum" sz="quarter" idx="5"/>
          </p:nvPr>
        </p:nvSpPr>
        <p:spPr/>
        <p:txBody>
          <a:bodyPr/>
          <a:lstStyle/>
          <a:p>
            <a:fld id="{B632F1A9-A992-4C09-B2B0-5784F09E094E}" type="slidenum">
              <a:rPr lang="en-GB" smtClean="0"/>
              <a:t>7</a:t>
            </a:fld>
            <a:endParaRPr lang="en-GB"/>
          </a:p>
        </p:txBody>
      </p:sp>
    </p:spTree>
    <p:extLst>
      <p:ext uri="{BB962C8B-B14F-4D97-AF65-F5344CB8AC3E}">
        <p14:creationId xmlns:p14="http://schemas.microsoft.com/office/powerpoint/2010/main" val="20129998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conducted an assessment of policies over time (last few decades) looking at milestone policies that have taken place and their relationship to technological advancement. This was done for ML and Gene editing separately to see how the tech has been governed over time, across different geographies. We found 4 main predominant styles of policymaking which are not mutually exclusive. </a:t>
            </a:r>
          </a:p>
        </p:txBody>
      </p:sp>
      <p:sp>
        <p:nvSpPr>
          <p:cNvPr id="4" name="Slide Number Placeholder 3"/>
          <p:cNvSpPr>
            <a:spLocks noGrp="1"/>
          </p:cNvSpPr>
          <p:nvPr>
            <p:ph type="sldNum" sz="quarter" idx="5"/>
          </p:nvPr>
        </p:nvSpPr>
        <p:spPr/>
        <p:txBody>
          <a:bodyPr/>
          <a:lstStyle/>
          <a:p>
            <a:fld id="{B632F1A9-A992-4C09-B2B0-5784F09E094E}" type="slidenum">
              <a:rPr lang="en-GB" smtClean="0"/>
              <a:t>8</a:t>
            </a:fld>
            <a:endParaRPr lang="en-GB"/>
          </a:p>
        </p:txBody>
      </p:sp>
    </p:spTree>
    <p:extLst>
      <p:ext uri="{BB962C8B-B14F-4D97-AF65-F5344CB8AC3E}">
        <p14:creationId xmlns:p14="http://schemas.microsoft.com/office/powerpoint/2010/main" val="2784917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32F1A9-A992-4C09-B2B0-5784F09E094E}" type="slidenum">
              <a:rPr lang="en-GB" smtClean="0"/>
              <a:t>9</a:t>
            </a:fld>
            <a:endParaRPr lang="en-GB"/>
          </a:p>
        </p:txBody>
      </p:sp>
    </p:spTree>
    <p:extLst>
      <p:ext uri="{BB962C8B-B14F-4D97-AF65-F5344CB8AC3E}">
        <p14:creationId xmlns:p14="http://schemas.microsoft.com/office/powerpoint/2010/main" val="43292402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35360" y="3573016"/>
            <a:ext cx="11235619" cy="1080120"/>
          </a:xfrm>
        </p:spPr>
        <p:txBody>
          <a:bodyPr anchor="t" anchorCtr="0">
            <a:noAutofit/>
          </a:bodyPr>
          <a:lstStyle>
            <a:lvl1pPr algn="l">
              <a:defRPr sz="4400" baseline="0">
                <a:effectLst/>
                <a:latin typeface="Futura Std Book" pitchFamily="34" charset="0"/>
              </a:defRPr>
            </a:lvl1pPr>
          </a:lstStyle>
          <a:p>
            <a:r>
              <a:rPr lang="en-US"/>
              <a:t>Click to edit Master title style</a:t>
            </a:r>
            <a:endParaRPr lang="en-GB"/>
          </a:p>
        </p:txBody>
      </p:sp>
      <p:sp>
        <p:nvSpPr>
          <p:cNvPr id="3" name="Subtitle 2"/>
          <p:cNvSpPr>
            <a:spLocks noGrp="1"/>
          </p:cNvSpPr>
          <p:nvPr>
            <p:ph type="subTitle" idx="1"/>
          </p:nvPr>
        </p:nvSpPr>
        <p:spPr>
          <a:xfrm>
            <a:off x="335360" y="4725144"/>
            <a:ext cx="11233248" cy="528464"/>
          </a:xfrm>
        </p:spPr>
        <p:txBody>
          <a:bodyPr>
            <a:noAutofit/>
          </a:bodyPr>
          <a:lstStyle>
            <a:lvl1pPr marL="0" indent="0" algn="l">
              <a:buNone/>
              <a:defRPr sz="2800">
                <a:solidFill>
                  <a:schemeClr val="tx1"/>
                </a:solidFill>
                <a:latin typeface="Futura Std Book"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8" name="Picture Placeholder 7"/>
          <p:cNvSpPr>
            <a:spLocks noGrp="1"/>
          </p:cNvSpPr>
          <p:nvPr>
            <p:ph type="pic" sz="quarter" idx="13"/>
          </p:nvPr>
        </p:nvSpPr>
        <p:spPr>
          <a:xfrm>
            <a:off x="0" y="1"/>
            <a:ext cx="12192000" cy="3357563"/>
          </a:xfrm>
          <a:solidFill>
            <a:srgbClr val="254860"/>
          </a:solidFill>
        </p:spPr>
        <p:txBody>
          <a:bodyPr/>
          <a:lstStyle/>
          <a:p>
            <a:r>
              <a:rPr lang="en-US"/>
              <a:t>Click icon to add picture</a:t>
            </a:r>
            <a:endParaRPr lang="en-GB"/>
          </a:p>
        </p:txBody>
      </p:sp>
      <p:sp>
        <p:nvSpPr>
          <p:cNvPr id="11" name="Text Placeholder 10"/>
          <p:cNvSpPr>
            <a:spLocks noGrp="1"/>
          </p:cNvSpPr>
          <p:nvPr>
            <p:ph type="body" sz="quarter" idx="14" hasCustomPrompt="1"/>
          </p:nvPr>
        </p:nvSpPr>
        <p:spPr>
          <a:xfrm>
            <a:off x="335360" y="6021288"/>
            <a:ext cx="7969251" cy="648072"/>
          </a:xfrm>
        </p:spPr>
        <p:txBody>
          <a:bodyPr>
            <a:noAutofit/>
          </a:bodyPr>
          <a:lstStyle>
            <a:lvl1pPr marL="0" indent="0">
              <a:buNone/>
              <a:defRPr sz="1800" baseline="0">
                <a:latin typeface="Futura Std Book" pitchFamily="34" charset="0"/>
              </a:defRPr>
            </a:lvl1pPr>
          </a:lstStyle>
          <a:p>
            <a:pPr lvl="0"/>
            <a:r>
              <a:rPr lang="en-GB"/>
              <a:t>Click to add presenter and date on new line</a:t>
            </a:r>
          </a:p>
        </p:txBody>
      </p:sp>
      <p:pic>
        <p:nvPicPr>
          <p:cNvPr id="9" name="Picture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200456" y="5945993"/>
            <a:ext cx="1656184" cy="682460"/>
          </a:xfrm>
          <a:prstGeom prst="rect">
            <a:avLst/>
          </a:prstGeom>
        </p:spPr>
      </p:pic>
      <p:sp>
        <p:nvSpPr>
          <p:cNvPr id="4" name="TextBox 3"/>
          <p:cNvSpPr txBox="1"/>
          <p:nvPr userDrawn="1"/>
        </p:nvSpPr>
        <p:spPr>
          <a:xfrm>
            <a:off x="5319986" y="6611779"/>
            <a:ext cx="1696298" cy="246221"/>
          </a:xfrm>
          <a:prstGeom prst="rect">
            <a:avLst/>
          </a:prstGeom>
          <a:noFill/>
        </p:spPr>
        <p:txBody>
          <a:bodyPr wrap="none" rtlCol="0">
            <a:spAutoFit/>
          </a:bodyPr>
          <a:lstStyle/>
          <a:p>
            <a:r>
              <a:rPr lang="en-GB" sz="1000"/>
              <a:t>RAND Europe CONFIDENTIAL</a:t>
            </a:r>
          </a:p>
        </p:txBody>
      </p:sp>
    </p:spTree>
    <p:extLst>
      <p:ext uri="{BB962C8B-B14F-4D97-AF65-F5344CB8AC3E}">
        <p14:creationId xmlns:p14="http://schemas.microsoft.com/office/powerpoint/2010/main" val="21277725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09600" y="6356351"/>
            <a:ext cx="2844800" cy="365125"/>
          </a:xfrm>
          <a:prstGeom prst="rect">
            <a:avLst/>
          </a:prstGeom>
        </p:spPr>
        <p:txBody>
          <a:bodyPr/>
          <a:lstStyle/>
          <a:p>
            <a:endParaRPr lang="en-GB"/>
          </a:p>
        </p:txBody>
      </p:sp>
      <p:sp>
        <p:nvSpPr>
          <p:cNvPr id="3" name="Footer Placeholder 2"/>
          <p:cNvSpPr>
            <a:spLocks noGrp="1"/>
          </p:cNvSpPr>
          <p:nvPr>
            <p:ph type="ftr" sz="quarter" idx="11"/>
          </p:nvPr>
        </p:nvSpPr>
        <p:spPr>
          <a:xfrm>
            <a:off x="4165600" y="6356351"/>
            <a:ext cx="3860800" cy="365125"/>
          </a:xfrm>
          <a:prstGeom prst="rect">
            <a:avLst/>
          </a:prstGeom>
        </p:spPr>
        <p:txBody>
          <a:bodyPr/>
          <a:lstStyle/>
          <a:p>
            <a:endParaRPr lang="en-GB"/>
          </a:p>
        </p:txBody>
      </p:sp>
      <p:sp>
        <p:nvSpPr>
          <p:cNvPr id="4" name="Slide Number Placeholder 3"/>
          <p:cNvSpPr>
            <a:spLocks noGrp="1"/>
          </p:cNvSpPr>
          <p:nvPr>
            <p:ph type="sldNum" sz="quarter" idx="12"/>
          </p:nvPr>
        </p:nvSpPr>
        <p:spPr>
          <a:xfrm>
            <a:off x="7574856" y="6398246"/>
            <a:ext cx="2844800" cy="365125"/>
          </a:xfrm>
          <a:prstGeom prst="rect">
            <a:avLst/>
          </a:prstGeom>
        </p:spPr>
        <p:txBody>
          <a:bodyPr/>
          <a:lstStyle/>
          <a:p>
            <a:fld id="{EA1B42B6-3ECF-4DF4-AACE-213D040ECF56}" type="slidenum">
              <a:rPr lang="en-GB" smtClean="0"/>
              <a:t>‹#›</a:t>
            </a:fld>
            <a:endParaRPr lang="en-GB"/>
          </a:p>
        </p:txBody>
      </p:sp>
    </p:spTree>
    <p:extLst>
      <p:ext uri="{BB962C8B-B14F-4D97-AF65-F5344CB8AC3E}">
        <p14:creationId xmlns:p14="http://schemas.microsoft.com/office/powerpoint/2010/main" val="150192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09600" y="6356351"/>
            <a:ext cx="2844800" cy="365125"/>
          </a:xfrm>
          <a:prstGeom prst="rect">
            <a:avLst/>
          </a:prstGeom>
        </p:spPr>
        <p:txBody>
          <a:bodyPr/>
          <a:lstStyle/>
          <a:p>
            <a:endParaRPr lang="en-GB"/>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7574856" y="6398246"/>
            <a:ext cx="2844800" cy="365125"/>
          </a:xfrm>
          <a:prstGeom prst="rect">
            <a:avLst/>
          </a:prstGeom>
        </p:spPr>
        <p:txBody>
          <a:bodyPr/>
          <a:lstStyle/>
          <a:p>
            <a:fld id="{EA1B42B6-3ECF-4DF4-AACE-213D040ECF56}" type="slidenum">
              <a:rPr lang="en-GB" smtClean="0"/>
              <a:t>‹#›</a:t>
            </a:fld>
            <a:endParaRPr lang="en-GB"/>
          </a:p>
        </p:txBody>
      </p:sp>
    </p:spTree>
    <p:extLst>
      <p:ext uri="{BB962C8B-B14F-4D97-AF65-F5344CB8AC3E}">
        <p14:creationId xmlns:p14="http://schemas.microsoft.com/office/powerpoint/2010/main" val="2917994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10972800" cy="1138138"/>
          </a:xfrm>
        </p:spPr>
        <p:txBody>
          <a:bodyPr/>
          <a:lstStyle>
            <a:lvl1pPr algn="l">
              <a:defRPr/>
            </a:lvl1pPr>
          </a:lstStyle>
          <a:p>
            <a:r>
              <a:rPr lang="en-US"/>
              <a:t>Click to edit title</a:t>
            </a:r>
            <a:endParaRPr lang="en-GB"/>
          </a:p>
        </p:txBody>
      </p:sp>
      <p:sp>
        <p:nvSpPr>
          <p:cNvPr id="3" name="Content Placeholder 2"/>
          <p:cNvSpPr>
            <a:spLocks noGrp="1"/>
          </p:cNvSpPr>
          <p:nvPr>
            <p:ph idx="1"/>
          </p:nvPr>
        </p:nvSpPr>
        <p:spPr>
          <a:xfrm>
            <a:off x="609600" y="1484785"/>
            <a:ext cx="10972800" cy="4641379"/>
          </a:xfrm>
        </p:spPr>
        <p:txBody>
          <a:bodyPr/>
          <a:lstStyle>
            <a:lvl1pPr>
              <a:lnSpc>
                <a:spcPct val="100000"/>
              </a:lnSpc>
              <a:spcAft>
                <a:spcPts val="600"/>
              </a:spcAft>
              <a:defRPr sz="2000">
                <a:latin typeface="Futura Std Book" pitchFamily="34" charset="0"/>
              </a:defRPr>
            </a:lvl1pPr>
            <a:lvl2pPr>
              <a:lnSpc>
                <a:spcPct val="100000"/>
              </a:lnSpc>
              <a:spcAft>
                <a:spcPts val="600"/>
              </a:spcAft>
              <a:defRPr sz="1800">
                <a:latin typeface="Futura Std Book" pitchFamily="34" charset="0"/>
              </a:defRPr>
            </a:lvl2pPr>
            <a:lvl3pPr>
              <a:lnSpc>
                <a:spcPct val="100000"/>
              </a:lnSpc>
              <a:spcAft>
                <a:spcPts val="600"/>
              </a:spcAft>
              <a:defRPr sz="1600">
                <a:latin typeface="Futura Std Book" pitchFamily="34" charset="0"/>
              </a:defRPr>
            </a:lvl3pPr>
            <a:lvl4pPr>
              <a:defRPr>
                <a:latin typeface="Futura Std Book" pitchFamily="34" charset="0"/>
              </a:defRPr>
            </a:lvl4pPr>
            <a:lvl5pPr>
              <a:defRPr>
                <a:latin typeface="Futura Std Book"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907272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ext with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74638"/>
            <a:ext cx="5486400" cy="1143000"/>
          </a:xfrm>
        </p:spPr>
        <p:txBody>
          <a:bodyPr/>
          <a:lstStyle/>
          <a:p>
            <a:r>
              <a:rPr lang="en-US"/>
              <a:t>Click to edit title</a:t>
            </a:r>
            <a:endParaRPr lang="en-GB"/>
          </a:p>
        </p:txBody>
      </p:sp>
      <p:sp>
        <p:nvSpPr>
          <p:cNvPr id="4" name="Picture Placeholder 3"/>
          <p:cNvSpPr>
            <a:spLocks noGrp="1"/>
          </p:cNvSpPr>
          <p:nvPr>
            <p:ph type="pic" sz="quarter" idx="10" hasCustomPrompt="1"/>
          </p:nvPr>
        </p:nvSpPr>
        <p:spPr>
          <a:xfrm>
            <a:off x="6671733" y="0"/>
            <a:ext cx="5520267" cy="6858000"/>
          </a:xfrm>
        </p:spPr>
        <p:txBody>
          <a:bodyPr/>
          <a:lstStyle>
            <a:lvl1pPr>
              <a:defRPr baseline="0"/>
            </a:lvl1pPr>
          </a:lstStyle>
          <a:p>
            <a:r>
              <a:rPr lang="en-GB"/>
              <a:t>Insert picture here – to edges</a:t>
            </a:r>
          </a:p>
        </p:txBody>
      </p:sp>
      <p:sp>
        <p:nvSpPr>
          <p:cNvPr id="5" name="Content Placeholder 2"/>
          <p:cNvSpPr>
            <a:spLocks noGrp="1"/>
          </p:cNvSpPr>
          <p:nvPr>
            <p:ph idx="1"/>
          </p:nvPr>
        </p:nvSpPr>
        <p:spPr>
          <a:xfrm>
            <a:off x="609600" y="1484314"/>
            <a:ext cx="5486400" cy="4641850"/>
          </a:xfrm>
        </p:spPr>
        <p:txBody>
          <a:bodyPr/>
          <a:lstStyle>
            <a:lvl1pPr>
              <a:defRPr sz="2000">
                <a:latin typeface="Futura Std Book" pitchFamily="34" charset="0"/>
              </a:defRPr>
            </a:lvl1pPr>
            <a:lvl2pPr>
              <a:defRPr sz="1800">
                <a:latin typeface="Futura Std Book" pitchFamily="34" charset="0"/>
              </a:defRPr>
            </a:lvl2pPr>
            <a:lvl3pPr>
              <a:defRPr sz="1600">
                <a:latin typeface="Futura Std Book" pitchFamily="34" charset="0"/>
              </a:defRPr>
            </a:lvl3pPr>
            <a:lvl4pPr>
              <a:defRPr>
                <a:latin typeface="Futura Std Book" pitchFamily="34" charset="0"/>
              </a:defRPr>
            </a:lvl4pPr>
            <a:lvl5pPr>
              <a:defRPr>
                <a:latin typeface="Futura Std Book" pitchFamily="34" charset="0"/>
              </a:defRPr>
            </a:lvl5pPr>
          </a:lstStyle>
          <a:p>
            <a:pPr lvl="0"/>
            <a:r>
              <a:rPr lang="en-US"/>
              <a:t>Click to edit Master text styles</a:t>
            </a:r>
          </a:p>
          <a:p>
            <a:pPr lvl="1"/>
            <a:r>
              <a:rPr lang="en-US"/>
              <a:t>Second level</a:t>
            </a:r>
          </a:p>
          <a:p>
            <a:pPr lvl="2"/>
            <a:r>
              <a:rPr lang="en-US"/>
              <a:t>Third level</a:t>
            </a:r>
          </a:p>
        </p:txBody>
      </p:sp>
      <p:sp>
        <p:nvSpPr>
          <p:cNvPr id="6" name="TextBox 5"/>
          <p:cNvSpPr txBox="1"/>
          <p:nvPr userDrawn="1"/>
        </p:nvSpPr>
        <p:spPr>
          <a:xfrm>
            <a:off x="-2448949" y="1484784"/>
            <a:ext cx="2304256" cy="1477328"/>
          </a:xfrm>
          <a:prstGeom prst="rect">
            <a:avLst/>
          </a:prstGeom>
          <a:solidFill>
            <a:srgbClr val="7030A0"/>
          </a:solidFill>
        </p:spPr>
        <p:txBody>
          <a:bodyPr wrap="square" rtlCol="0">
            <a:spAutoFit/>
          </a:bodyPr>
          <a:lstStyle/>
          <a:p>
            <a:r>
              <a:rPr lang="en-GB" sz="1800">
                <a:solidFill>
                  <a:schemeClr val="bg1"/>
                </a:solidFill>
                <a:latin typeface="Futura Std Medium" pitchFamily="34" charset="0"/>
              </a:rPr>
              <a:t>To bold</a:t>
            </a:r>
            <a:r>
              <a:rPr lang="en-GB" sz="1800" baseline="0">
                <a:solidFill>
                  <a:schemeClr val="bg1"/>
                </a:solidFill>
                <a:latin typeface="Futura Std Medium" pitchFamily="34" charset="0"/>
              </a:rPr>
              <a:t> text:</a:t>
            </a:r>
          </a:p>
          <a:p>
            <a:r>
              <a:rPr lang="en-GB" sz="1800" baseline="0">
                <a:solidFill>
                  <a:schemeClr val="bg1"/>
                </a:solidFill>
                <a:latin typeface="Futura Std Medium" pitchFamily="34" charset="0"/>
              </a:rPr>
              <a:t>Use </a:t>
            </a:r>
            <a:r>
              <a:rPr lang="en-GB" sz="1800" b="0" i="0" kern="1200" err="1">
                <a:solidFill>
                  <a:schemeClr val="bg1"/>
                </a:solidFill>
                <a:effectLst/>
                <a:latin typeface="Futura Std Medium" pitchFamily="34" charset="0"/>
                <a:ea typeface="+mn-ea"/>
                <a:cs typeface="+mn-cs"/>
              </a:rPr>
              <a:t>Futura</a:t>
            </a:r>
            <a:r>
              <a:rPr lang="en-GB" sz="1800" b="0" i="0" kern="1200">
                <a:solidFill>
                  <a:schemeClr val="bg1"/>
                </a:solidFill>
                <a:effectLst/>
                <a:latin typeface="Futura Std Medium" pitchFamily="34" charset="0"/>
                <a:ea typeface="+mn-ea"/>
                <a:cs typeface="+mn-cs"/>
              </a:rPr>
              <a:t> </a:t>
            </a:r>
            <a:r>
              <a:rPr lang="en-GB" sz="1800" b="0" i="0" kern="1200" err="1">
                <a:solidFill>
                  <a:schemeClr val="bg1"/>
                </a:solidFill>
                <a:effectLst/>
                <a:latin typeface="Futura Std Medium" pitchFamily="34" charset="0"/>
                <a:ea typeface="+mn-ea"/>
                <a:cs typeface="+mn-cs"/>
              </a:rPr>
              <a:t>Std</a:t>
            </a:r>
            <a:r>
              <a:rPr lang="en-GB" sz="1800" b="0" i="0" kern="1200">
                <a:solidFill>
                  <a:schemeClr val="bg1"/>
                </a:solidFill>
                <a:effectLst/>
                <a:latin typeface="Futura Std Medium" pitchFamily="34" charset="0"/>
                <a:ea typeface="+mn-ea"/>
                <a:cs typeface="+mn-cs"/>
              </a:rPr>
              <a:t> Medium, </a:t>
            </a:r>
          </a:p>
          <a:p>
            <a:r>
              <a:rPr lang="en-GB" sz="1800" b="0" i="0" kern="1200">
                <a:solidFill>
                  <a:schemeClr val="bg1"/>
                </a:solidFill>
                <a:effectLst/>
                <a:latin typeface="Futura Std Medium" pitchFamily="34" charset="0"/>
                <a:ea typeface="+mn-ea"/>
                <a:cs typeface="+mn-cs"/>
              </a:rPr>
              <a:t>and click </a:t>
            </a:r>
            <a:r>
              <a:rPr lang="en-GB" sz="1800" b="1" i="0" kern="1200">
                <a:solidFill>
                  <a:schemeClr val="bg1"/>
                </a:solidFill>
                <a:effectLst/>
                <a:latin typeface="Futura Std Medium" pitchFamily="34" charset="0"/>
                <a:ea typeface="+mn-ea"/>
                <a:cs typeface="+mn-cs"/>
              </a:rPr>
              <a:t>B</a:t>
            </a:r>
            <a:r>
              <a:rPr lang="en-GB" sz="1800" b="0" i="0" kern="1200">
                <a:solidFill>
                  <a:schemeClr val="bg1"/>
                </a:solidFill>
                <a:effectLst/>
                <a:latin typeface="Futura Std Medium" pitchFamily="34" charset="0"/>
                <a:ea typeface="+mn-ea"/>
                <a:cs typeface="+mn-cs"/>
              </a:rPr>
              <a:t> in formatting toolbar</a:t>
            </a:r>
            <a:endParaRPr lang="en-GB" sz="1800">
              <a:solidFill>
                <a:schemeClr val="bg1"/>
              </a:solidFill>
              <a:latin typeface="Futura Std Medium" pitchFamily="34" charset="0"/>
            </a:endParaRPr>
          </a:p>
        </p:txBody>
      </p:sp>
    </p:spTree>
    <p:extLst>
      <p:ext uri="{BB962C8B-B14F-4D97-AF65-F5344CB8AC3E}">
        <p14:creationId xmlns:p14="http://schemas.microsoft.com/office/powerpoint/2010/main" val="274583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4655840" y="2780928"/>
            <a:ext cx="2827288" cy="1146149"/>
          </a:xfrm>
          <a:prstGeom prst="rect">
            <a:avLst/>
          </a:prstGeom>
        </p:spPr>
      </p:pic>
      <p:sp>
        <p:nvSpPr>
          <p:cNvPr id="4" name="TextBox 3"/>
          <p:cNvSpPr txBox="1"/>
          <p:nvPr userDrawn="1"/>
        </p:nvSpPr>
        <p:spPr>
          <a:xfrm>
            <a:off x="5319986" y="6611779"/>
            <a:ext cx="1696298" cy="246221"/>
          </a:xfrm>
          <a:prstGeom prst="rect">
            <a:avLst/>
          </a:prstGeom>
          <a:noFill/>
        </p:spPr>
        <p:txBody>
          <a:bodyPr wrap="none" rtlCol="0">
            <a:spAutoFit/>
          </a:bodyPr>
          <a:lstStyle/>
          <a:p>
            <a:r>
              <a:rPr lang="en-GB" sz="1000"/>
              <a:t>RAND Europe CONFIDENTIAL</a:t>
            </a:r>
          </a:p>
        </p:txBody>
      </p:sp>
    </p:spTree>
    <p:extLst>
      <p:ext uri="{BB962C8B-B14F-4D97-AF65-F5344CB8AC3E}">
        <p14:creationId xmlns:p14="http://schemas.microsoft.com/office/powerpoint/2010/main" val="11634681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Click to edit title</a:t>
            </a:r>
            <a:endParaRPr lang="en-GB"/>
          </a:p>
        </p:txBody>
      </p:sp>
    </p:spTree>
    <p:extLst>
      <p:ext uri="{BB962C8B-B14F-4D97-AF65-F5344CB8AC3E}">
        <p14:creationId xmlns:p14="http://schemas.microsoft.com/office/powerpoint/2010/main" val="1616474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endParaRPr lang="en-GB"/>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GB"/>
          </a:p>
        </p:txBody>
      </p:sp>
      <p:sp>
        <p:nvSpPr>
          <p:cNvPr id="6" name="Slide Number Placeholder 5"/>
          <p:cNvSpPr>
            <a:spLocks noGrp="1"/>
          </p:cNvSpPr>
          <p:nvPr>
            <p:ph type="sldNum" sz="quarter" idx="12"/>
          </p:nvPr>
        </p:nvSpPr>
        <p:spPr>
          <a:xfrm>
            <a:off x="7574856" y="6398246"/>
            <a:ext cx="2844800" cy="365125"/>
          </a:xfrm>
          <a:prstGeom prst="rect">
            <a:avLst/>
          </a:prstGeom>
        </p:spPr>
        <p:txBody>
          <a:bodyPr/>
          <a:lstStyle/>
          <a:p>
            <a:fld id="{EA1B42B6-3ECF-4DF4-AACE-213D040ECF56}" type="slidenum">
              <a:rPr lang="en-GB" smtClean="0"/>
              <a:t>‹#›</a:t>
            </a:fld>
            <a:endParaRPr lang="en-GB"/>
          </a:p>
        </p:txBody>
      </p:sp>
    </p:spTree>
    <p:extLst>
      <p:ext uri="{BB962C8B-B14F-4D97-AF65-F5344CB8AC3E}">
        <p14:creationId xmlns:p14="http://schemas.microsoft.com/office/powerpoint/2010/main" val="3412678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a:xfrm>
            <a:off x="609600" y="6356351"/>
            <a:ext cx="2844800" cy="365125"/>
          </a:xfrm>
          <a:prstGeom prst="rect">
            <a:avLst/>
          </a:prstGeom>
        </p:spPr>
        <p:txBody>
          <a:bodyPr/>
          <a:lstStyle/>
          <a:p>
            <a:endParaRPr lang="en-GB"/>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GB"/>
          </a:p>
        </p:txBody>
      </p:sp>
      <p:sp>
        <p:nvSpPr>
          <p:cNvPr id="7" name="Slide Number Placeholder 6"/>
          <p:cNvSpPr>
            <a:spLocks noGrp="1"/>
          </p:cNvSpPr>
          <p:nvPr>
            <p:ph type="sldNum" sz="quarter" idx="12"/>
          </p:nvPr>
        </p:nvSpPr>
        <p:spPr>
          <a:xfrm>
            <a:off x="7574856" y="6398246"/>
            <a:ext cx="2844800" cy="365125"/>
          </a:xfrm>
          <a:prstGeom prst="rect">
            <a:avLst/>
          </a:prstGeom>
        </p:spPr>
        <p:txBody>
          <a:bodyPr/>
          <a:lstStyle/>
          <a:p>
            <a:fld id="{EA1B42B6-3ECF-4DF4-AACE-213D040ECF56}" type="slidenum">
              <a:rPr lang="en-GB" smtClean="0"/>
              <a:t>‹#›</a:t>
            </a:fld>
            <a:endParaRPr lang="en-GB"/>
          </a:p>
        </p:txBody>
      </p:sp>
    </p:spTree>
    <p:extLst>
      <p:ext uri="{BB962C8B-B14F-4D97-AF65-F5344CB8AC3E}">
        <p14:creationId xmlns:p14="http://schemas.microsoft.com/office/powerpoint/2010/main" val="2678989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a:xfrm>
            <a:off x="609600" y="6356351"/>
            <a:ext cx="2844800" cy="365125"/>
          </a:xfrm>
          <a:prstGeom prst="rect">
            <a:avLst/>
          </a:prstGeom>
        </p:spPr>
        <p:txBody>
          <a:bodyPr/>
          <a:lstStyle/>
          <a:p>
            <a:endParaRPr lang="en-GB"/>
          </a:p>
        </p:txBody>
      </p:sp>
      <p:sp>
        <p:nvSpPr>
          <p:cNvPr id="8" name="Footer Placeholder 7"/>
          <p:cNvSpPr>
            <a:spLocks noGrp="1"/>
          </p:cNvSpPr>
          <p:nvPr>
            <p:ph type="ftr" sz="quarter" idx="11"/>
          </p:nvPr>
        </p:nvSpPr>
        <p:spPr>
          <a:xfrm>
            <a:off x="4165600" y="6356351"/>
            <a:ext cx="3860800" cy="365125"/>
          </a:xfrm>
          <a:prstGeom prst="rect">
            <a:avLst/>
          </a:prstGeom>
        </p:spPr>
        <p:txBody>
          <a:bodyPr/>
          <a:lstStyle/>
          <a:p>
            <a:endParaRPr lang="en-GB"/>
          </a:p>
        </p:txBody>
      </p:sp>
      <p:sp>
        <p:nvSpPr>
          <p:cNvPr id="9" name="Slide Number Placeholder 8"/>
          <p:cNvSpPr>
            <a:spLocks noGrp="1"/>
          </p:cNvSpPr>
          <p:nvPr>
            <p:ph type="sldNum" sz="quarter" idx="12"/>
          </p:nvPr>
        </p:nvSpPr>
        <p:spPr>
          <a:xfrm>
            <a:off x="7574856" y="6398246"/>
            <a:ext cx="2844800" cy="365125"/>
          </a:xfrm>
          <a:prstGeom prst="rect">
            <a:avLst/>
          </a:prstGeom>
        </p:spPr>
        <p:txBody>
          <a:bodyPr/>
          <a:lstStyle/>
          <a:p>
            <a:fld id="{EA1B42B6-3ECF-4DF4-AACE-213D040ECF56}" type="slidenum">
              <a:rPr lang="en-GB" smtClean="0"/>
              <a:t>‹#›</a:t>
            </a:fld>
            <a:endParaRPr lang="en-GB"/>
          </a:p>
        </p:txBody>
      </p:sp>
    </p:spTree>
    <p:extLst>
      <p:ext uri="{BB962C8B-B14F-4D97-AF65-F5344CB8AC3E}">
        <p14:creationId xmlns:p14="http://schemas.microsoft.com/office/powerpoint/2010/main" val="615354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a:xfrm>
            <a:off x="609600" y="6356351"/>
            <a:ext cx="2844800" cy="365125"/>
          </a:xfrm>
          <a:prstGeom prst="rect">
            <a:avLst/>
          </a:prstGeom>
        </p:spPr>
        <p:txBody>
          <a:bodyPr/>
          <a:lstStyle/>
          <a:p>
            <a:endParaRPr lang="en-GB"/>
          </a:p>
        </p:txBody>
      </p:sp>
      <p:sp>
        <p:nvSpPr>
          <p:cNvPr id="4" name="Footer Placeholder 3"/>
          <p:cNvSpPr>
            <a:spLocks noGrp="1"/>
          </p:cNvSpPr>
          <p:nvPr>
            <p:ph type="ftr" sz="quarter" idx="11"/>
          </p:nvPr>
        </p:nvSpPr>
        <p:spPr>
          <a:xfrm>
            <a:off x="4165600" y="6356351"/>
            <a:ext cx="3860800" cy="365125"/>
          </a:xfrm>
          <a:prstGeom prst="rect">
            <a:avLst/>
          </a:prstGeom>
        </p:spPr>
        <p:txBody>
          <a:bodyPr/>
          <a:lstStyle/>
          <a:p>
            <a:endParaRPr lang="en-GB"/>
          </a:p>
        </p:txBody>
      </p:sp>
      <p:sp>
        <p:nvSpPr>
          <p:cNvPr id="5" name="Slide Number Placeholder 4"/>
          <p:cNvSpPr>
            <a:spLocks noGrp="1"/>
          </p:cNvSpPr>
          <p:nvPr>
            <p:ph type="sldNum" sz="quarter" idx="12"/>
          </p:nvPr>
        </p:nvSpPr>
        <p:spPr>
          <a:xfrm>
            <a:off x="7574856" y="6398246"/>
            <a:ext cx="2844800" cy="365125"/>
          </a:xfrm>
          <a:prstGeom prst="rect">
            <a:avLst/>
          </a:prstGeom>
        </p:spPr>
        <p:txBody>
          <a:bodyPr/>
          <a:lstStyle/>
          <a:p>
            <a:fld id="{EA1B42B6-3ECF-4DF4-AACE-213D040ECF56}" type="slidenum">
              <a:rPr lang="en-GB" smtClean="0"/>
              <a:t>‹#›</a:t>
            </a:fld>
            <a:endParaRPr lang="en-GB"/>
          </a:p>
        </p:txBody>
      </p:sp>
    </p:spTree>
    <p:extLst>
      <p:ext uri="{BB962C8B-B14F-4D97-AF65-F5344CB8AC3E}">
        <p14:creationId xmlns:p14="http://schemas.microsoft.com/office/powerpoint/2010/main" val="3723784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chorCtr="0">
            <a:noAutofit/>
          </a:bodyPr>
          <a:lstStyle/>
          <a:p>
            <a:r>
              <a:rPr lang="en-US"/>
              <a:t>Click to edit Master title style</a:t>
            </a:r>
            <a:endParaRPr lang="en-GB"/>
          </a:p>
        </p:txBody>
      </p:sp>
      <p:sp>
        <p:nvSpPr>
          <p:cNvPr id="3" name="Text Placeholder 2"/>
          <p:cNvSpPr>
            <a:spLocks noGrp="1"/>
          </p:cNvSpPr>
          <p:nvPr>
            <p:ph type="body" idx="1"/>
          </p:nvPr>
        </p:nvSpPr>
        <p:spPr>
          <a:xfrm>
            <a:off x="609600" y="1600200"/>
            <a:ext cx="10972800" cy="4637112"/>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7" name="Picture 6"/>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239349" y="6437434"/>
            <a:ext cx="672075" cy="279188"/>
          </a:xfrm>
          <a:prstGeom prst="rect">
            <a:avLst/>
          </a:prstGeom>
        </p:spPr>
      </p:pic>
      <p:sp>
        <p:nvSpPr>
          <p:cNvPr id="10" name="TextBox 9"/>
          <p:cNvSpPr txBox="1"/>
          <p:nvPr/>
        </p:nvSpPr>
        <p:spPr>
          <a:xfrm>
            <a:off x="1967542" y="6437435"/>
            <a:ext cx="9985109" cy="276999"/>
          </a:xfrm>
          <a:prstGeom prst="rect">
            <a:avLst/>
          </a:prstGeom>
          <a:noFill/>
        </p:spPr>
        <p:txBody>
          <a:bodyPr wrap="square" rtlCol="0">
            <a:spAutoFit/>
          </a:bodyPr>
          <a:lstStyle/>
          <a:p>
            <a:pPr algn="r"/>
            <a:fld id="{132442CF-CA7F-402A-8F3C-02E6EE55B699}" type="slidenum">
              <a:rPr lang="en-GB" sz="1200" smtClean="0">
                <a:latin typeface="Futura Std Book" pitchFamily="34" charset="0"/>
              </a:rPr>
              <a:pPr algn="r"/>
              <a:t>‹#›</a:t>
            </a:fld>
            <a:endParaRPr lang="en-GB" sz="1200">
              <a:latin typeface="Futura Std Book" pitchFamily="34" charset="0"/>
            </a:endParaRPr>
          </a:p>
        </p:txBody>
      </p:sp>
      <p:sp>
        <p:nvSpPr>
          <p:cNvPr id="6" name="TextBox 5"/>
          <p:cNvSpPr txBox="1"/>
          <p:nvPr/>
        </p:nvSpPr>
        <p:spPr>
          <a:xfrm>
            <a:off x="5319986" y="6611779"/>
            <a:ext cx="1696298" cy="246221"/>
          </a:xfrm>
          <a:prstGeom prst="rect">
            <a:avLst/>
          </a:prstGeom>
          <a:noFill/>
        </p:spPr>
        <p:txBody>
          <a:bodyPr wrap="none" rtlCol="0">
            <a:spAutoFit/>
          </a:bodyPr>
          <a:lstStyle/>
          <a:p>
            <a:r>
              <a:rPr lang="en-GB" sz="1000"/>
              <a:t>RAND Europe CONFIDENTIAL</a:t>
            </a:r>
          </a:p>
        </p:txBody>
      </p:sp>
    </p:spTree>
    <p:extLst>
      <p:ext uri="{BB962C8B-B14F-4D97-AF65-F5344CB8AC3E}">
        <p14:creationId xmlns:p14="http://schemas.microsoft.com/office/powerpoint/2010/main" val="250204349"/>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71" r:id="rId3"/>
    <p:sldLayoutId id="2147483659" r:id="rId4"/>
    <p:sldLayoutId id="2147483668" r:id="rId5"/>
    <p:sldLayoutId id="2147483667" r:id="rId6"/>
    <p:sldLayoutId id="2147483652" r:id="rId7"/>
    <p:sldLayoutId id="2147483653" r:id="rId8"/>
    <p:sldLayoutId id="2147483654" r:id="rId9"/>
    <p:sldLayoutId id="2147483670" r:id="rId10"/>
    <p:sldLayoutId id="2147483666"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spcBef>
          <a:spcPct val="0"/>
        </a:spcBef>
        <a:buNone/>
        <a:defRPr sz="3600" kern="1200">
          <a:solidFill>
            <a:schemeClr val="tx1"/>
          </a:solidFill>
          <a:latin typeface="Futura Std Book"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Futura Std Book"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Futura Std Book"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Futura Std Book"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Futura Std Book"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Futura Std Book"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4.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34D0C6F-3504-4B37-8800-6B4E520165CE}"/>
              </a:ext>
            </a:extLst>
          </p:cNvPr>
          <p:cNvSpPr/>
          <p:nvPr/>
        </p:nvSpPr>
        <p:spPr>
          <a:xfrm>
            <a:off x="9984432" y="5677566"/>
            <a:ext cx="2088232" cy="10638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p:cNvSpPr>
            <a:spLocks noGrp="1"/>
          </p:cNvSpPr>
          <p:nvPr>
            <p:ph type="ctrTitle"/>
          </p:nvPr>
        </p:nvSpPr>
        <p:spPr>
          <a:xfrm>
            <a:off x="335360" y="3473448"/>
            <a:ext cx="11521280" cy="2088232"/>
          </a:xfrm>
        </p:spPr>
        <p:txBody>
          <a:bodyPr/>
          <a:lstStyle/>
          <a:p>
            <a:r>
              <a:rPr lang="en-GB" dirty="0"/>
              <a:t>AI at the helm of a species evolution</a:t>
            </a:r>
            <a:br>
              <a:rPr lang="en-GB" dirty="0"/>
            </a:br>
            <a:br>
              <a:rPr lang="en-GB" sz="2800" dirty="0"/>
            </a:br>
            <a:br>
              <a:rPr lang="en-GB" dirty="0"/>
            </a:br>
            <a:r>
              <a:rPr lang="en-GB" sz="2800" dirty="0"/>
              <a:t>Dr Sana Zakaria, Research Leader</a:t>
            </a:r>
            <a:br>
              <a:rPr lang="en-GB" sz="2800" dirty="0"/>
            </a:br>
            <a:r>
              <a:rPr lang="en-GB" sz="2800" dirty="0"/>
              <a:t>RAND Europe</a:t>
            </a:r>
            <a:endParaRPr lang="en-GB" dirty="0"/>
          </a:p>
        </p:txBody>
      </p:sp>
      <p:pic>
        <p:nvPicPr>
          <p:cNvPr id="1026" name="Picture 2" descr="AI's Impact On Biotechnology">
            <a:extLst>
              <a:ext uri="{FF2B5EF4-FFF2-40B4-BE49-F238E27FC236}">
                <a16:creationId xmlns:a16="http://schemas.microsoft.com/office/drawing/2014/main" id="{96F5C42E-0A35-3767-94D7-B1A33625F7FE}"/>
              </a:ext>
            </a:extLst>
          </p:cNvPr>
          <p:cNvPicPr>
            <a:picLocks noGrp="1" noChangeAspect="1" noChangeArrowheads="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bwMode="auto">
          <a:xfrm>
            <a:off x="0" y="0"/>
            <a:ext cx="12192000" cy="335756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RAND Europe | RAND">
            <a:extLst>
              <a:ext uri="{FF2B5EF4-FFF2-40B4-BE49-F238E27FC236}">
                <a16:creationId xmlns:a16="http://schemas.microsoft.com/office/drawing/2014/main" id="{B5929909-6254-AD02-F9D7-21CB2CDEBA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15625" y="5381625"/>
            <a:ext cx="1476375" cy="1476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58762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A6EA9-34BD-C24F-F932-66BB7A34CE25}"/>
              </a:ext>
            </a:extLst>
          </p:cNvPr>
          <p:cNvSpPr>
            <a:spLocks noGrp="1"/>
          </p:cNvSpPr>
          <p:nvPr>
            <p:ph type="title"/>
          </p:nvPr>
        </p:nvSpPr>
        <p:spPr/>
        <p:txBody>
          <a:bodyPr/>
          <a:lstStyle/>
          <a:p>
            <a:r>
              <a:rPr lang="en-GB" dirty="0"/>
              <a:t>Policies and styles in AI</a:t>
            </a:r>
          </a:p>
        </p:txBody>
      </p:sp>
      <p:sp>
        <p:nvSpPr>
          <p:cNvPr id="3" name="Content Placeholder 2">
            <a:extLst>
              <a:ext uri="{FF2B5EF4-FFF2-40B4-BE49-F238E27FC236}">
                <a16:creationId xmlns:a16="http://schemas.microsoft.com/office/drawing/2014/main" id="{5C7C6FCB-3680-BC68-6461-0D96CF8F6F11}"/>
              </a:ext>
            </a:extLst>
          </p:cNvPr>
          <p:cNvSpPr>
            <a:spLocks noGrp="1"/>
          </p:cNvSpPr>
          <p:nvPr>
            <p:ph idx="1"/>
          </p:nvPr>
        </p:nvSpPr>
        <p:spPr>
          <a:xfrm>
            <a:off x="609600" y="1957923"/>
            <a:ext cx="10972800" cy="3513981"/>
          </a:xfrm>
        </p:spPr>
        <p:txBody>
          <a:bodyPr/>
          <a:lstStyle/>
          <a:p>
            <a:pPr algn="just">
              <a:spcBef>
                <a:spcPts val="1200"/>
              </a:spcBef>
              <a:spcAft>
                <a:spcPts val="300"/>
              </a:spcAft>
            </a:pPr>
            <a:r>
              <a:rPr lang="en-GB" sz="2400" dirty="0">
                <a:ea typeface="Calibri" panose="020F0502020204030204" pitchFamily="34" charset="0"/>
                <a:cs typeface="Times New Roman" panose="02020603050405020304" pitchFamily="18" charset="0"/>
              </a:rPr>
              <a:t>Policymaking styles in AI/ML have primarily been reactionary and/or legacy based. </a:t>
            </a:r>
          </a:p>
          <a:p>
            <a:pPr algn="just">
              <a:spcBef>
                <a:spcPts val="1200"/>
              </a:spcBef>
              <a:spcAft>
                <a:spcPts val="300"/>
              </a:spcAft>
            </a:pPr>
            <a:r>
              <a:rPr lang="en-GB" sz="2400" dirty="0">
                <a:ea typeface="Calibri" panose="020F0502020204030204" pitchFamily="34" charset="0"/>
                <a:cs typeface="Times New Roman" panose="02020603050405020304" pitchFamily="18" charset="0"/>
              </a:rPr>
              <a:t>In the case of AI, reactionary policymaking has spurred innovation. </a:t>
            </a:r>
          </a:p>
          <a:p>
            <a:pPr algn="just">
              <a:spcBef>
                <a:spcPts val="1200"/>
              </a:spcBef>
              <a:spcAft>
                <a:spcPts val="300"/>
              </a:spcAft>
            </a:pPr>
            <a:r>
              <a:rPr lang="en-GB" sz="2400" dirty="0">
                <a:ea typeface="Calibri" panose="020F0502020204030204" pitchFamily="34" charset="0"/>
                <a:cs typeface="Times New Roman" panose="02020603050405020304" pitchFamily="18" charset="0"/>
              </a:rPr>
              <a:t>I</a:t>
            </a:r>
            <a:r>
              <a:rPr lang="en-GB" sz="2400" dirty="0">
                <a:effectLst/>
                <a:ea typeface="Calibri" panose="020F0502020204030204" pitchFamily="34" charset="0"/>
                <a:cs typeface="Times New Roman" panose="02020603050405020304" pitchFamily="18" charset="0"/>
              </a:rPr>
              <a:t>nternational brokers have played a key role: significance in setting ethical principles and guiding principles in a national vacuum.</a:t>
            </a:r>
          </a:p>
          <a:p>
            <a:pPr algn="just">
              <a:spcBef>
                <a:spcPts val="1200"/>
              </a:spcBef>
              <a:spcAft>
                <a:spcPts val="300"/>
              </a:spcAft>
            </a:pPr>
            <a:r>
              <a:rPr lang="en-GB" sz="2400" dirty="0">
                <a:effectLst/>
                <a:ea typeface="Calibri" panose="020F0502020204030204" pitchFamily="34" charset="0"/>
                <a:cs typeface="Times New Roman" panose="02020603050405020304" pitchFamily="18" charset="0"/>
              </a:rPr>
              <a:t>China’s proactive approach (through national action plans) is an exception to the rule has spurred competition and more proactive approached internationally</a:t>
            </a:r>
          </a:p>
        </p:txBody>
      </p:sp>
    </p:spTree>
    <p:extLst>
      <p:ext uri="{BB962C8B-B14F-4D97-AF65-F5344CB8AC3E}">
        <p14:creationId xmlns:p14="http://schemas.microsoft.com/office/powerpoint/2010/main" val="4019609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720A57A-2EC3-FBE5-FD03-6DCFBA9D5A00}"/>
              </a:ext>
            </a:extLst>
          </p:cNvPr>
          <p:cNvSpPr/>
          <p:nvPr/>
        </p:nvSpPr>
        <p:spPr>
          <a:xfrm>
            <a:off x="0" y="6237312"/>
            <a:ext cx="12192000" cy="6206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CF95C8AB-7AA0-930A-0E31-B21A93B29F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9500" y="6337300"/>
            <a:ext cx="7493000" cy="520700"/>
          </a:xfrm>
          <a:prstGeom prst="rect">
            <a:avLst/>
          </a:prstGeom>
        </p:spPr>
      </p:pic>
      <p:pic>
        <p:nvPicPr>
          <p:cNvPr id="15" name="Picture 14" descr="Timeline&#10;&#10;Description automatically generated">
            <a:extLst>
              <a:ext uri="{FF2B5EF4-FFF2-40B4-BE49-F238E27FC236}">
                <a16:creationId xmlns:a16="http://schemas.microsoft.com/office/drawing/2014/main" id="{11EA8F07-BD27-471F-6C84-9F6C17CA667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 y="1210446"/>
            <a:ext cx="6035040" cy="5126854"/>
          </a:xfrm>
          <a:prstGeom prst="rect">
            <a:avLst/>
          </a:prstGeom>
        </p:spPr>
      </p:pic>
      <p:grpSp>
        <p:nvGrpSpPr>
          <p:cNvPr id="3" name="Group 2">
            <a:extLst>
              <a:ext uri="{FF2B5EF4-FFF2-40B4-BE49-F238E27FC236}">
                <a16:creationId xmlns:a16="http://schemas.microsoft.com/office/drawing/2014/main" id="{D6AB0EF6-01A5-6E38-7AD7-1780529B7906}"/>
              </a:ext>
            </a:extLst>
          </p:cNvPr>
          <p:cNvGrpSpPr/>
          <p:nvPr/>
        </p:nvGrpSpPr>
        <p:grpSpPr>
          <a:xfrm>
            <a:off x="6079984" y="1209561"/>
            <a:ext cx="6112016" cy="4238609"/>
            <a:chOff x="6079984" y="1209561"/>
            <a:chExt cx="6112016" cy="4238609"/>
          </a:xfrm>
        </p:grpSpPr>
        <p:pic>
          <p:nvPicPr>
            <p:cNvPr id="17" name="Picture 16" descr="Timeline&#10;&#10;Description automatically generated">
              <a:extLst>
                <a:ext uri="{FF2B5EF4-FFF2-40B4-BE49-F238E27FC236}">
                  <a16:creationId xmlns:a16="http://schemas.microsoft.com/office/drawing/2014/main" id="{CADA9811-70EF-5052-9D06-4F3D9285E93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56960" y="2099575"/>
              <a:ext cx="6035040" cy="3348595"/>
            </a:xfrm>
            <a:prstGeom prst="rect">
              <a:avLst/>
            </a:prstGeom>
          </p:spPr>
        </p:pic>
        <p:pic>
          <p:nvPicPr>
            <p:cNvPr id="19" name="Picture 18">
              <a:extLst>
                <a:ext uri="{FF2B5EF4-FFF2-40B4-BE49-F238E27FC236}">
                  <a16:creationId xmlns:a16="http://schemas.microsoft.com/office/drawing/2014/main" id="{BB240622-70A6-2B19-26CC-EDA45DEBF57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79984" y="1209561"/>
              <a:ext cx="5905500" cy="419100"/>
            </a:xfrm>
            <a:prstGeom prst="rect">
              <a:avLst/>
            </a:prstGeom>
          </p:spPr>
        </p:pic>
      </p:grpSp>
      <p:sp>
        <p:nvSpPr>
          <p:cNvPr id="2" name="Title 1">
            <a:extLst>
              <a:ext uri="{FF2B5EF4-FFF2-40B4-BE49-F238E27FC236}">
                <a16:creationId xmlns:a16="http://schemas.microsoft.com/office/drawing/2014/main" id="{0D9B8732-EEC7-A865-E748-5100022BF5EC}"/>
              </a:ext>
            </a:extLst>
          </p:cNvPr>
          <p:cNvSpPr>
            <a:spLocks noGrp="1"/>
          </p:cNvSpPr>
          <p:nvPr>
            <p:ph type="title"/>
          </p:nvPr>
        </p:nvSpPr>
        <p:spPr>
          <a:xfrm>
            <a:off x="609600" y="274638"/>
            <a:ext cx="10972800" cy="1138138"/>
          </a:xfrm>
        </p:spPr>
        <p:txBody>
          <a:bodyPr/>
          <a:lstStyle/>
          <a:p>
            <a:r>
              <a:rPr lang="en-GB"/>
              <a:t>Mapping policy to technology (Gene editing)</a:t>
            </a:r>
          </a:p>
        </p:txBody>
      </p:sp>
    </p:spTree>
    <p:extLst>
      <p:ext uri="{BB962C8B-B14F-4D97-AF65-F5344CB8AC3E}">
        <p14:creationId xmlns:p14="http://schemas.microsoft.com/office/powerpoint/2010/main" val="31627128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200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8CC9929C-471C-B537-081C-E7B13D0CA4B5}"/>
              </a:ext>
            </a:extLst>
          </p:cNvPr>
          <p:cNvSpPr/>
          <p:nvPr/>
        </p:nvSpPr>
        <p:spPr>
          <a:xfrm>
            <a:off x="4458788" y="1162594"/>
            <a:ext cx="6418218" cy="5133703"/>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7BB852F3-36B3-CFC1-43A7-5E92046690D5}"/>
              </a:ext>
            </a:extLst>
          </p:cNvPr>
          <p:cNvSpPr>
            <a:spLocks noGrp="1"/>
          </p:cNvSpPr>
          <p:nvPr>
            <p:ph type="title"/>
          </p:nvPr>
        </p:nvSpPr>
        <p:spPr>
          <a:xfrm>
            <a:off x="609600" y="-104788"/>
            <a:ext cx="10972800" cy="1138138"/>
          </a:xfrm>
        </p:spPr>
        <p:txBody>
          <a:bodyPr/>
          <a:lstStyle/>
          <a:p>
            <a:r>
              <a:rPr lang="en-GB" dirty="0"/>
              <a:t>State of the art technology</a:t>
            </a:r>
          </a:p>
        </p:txBody>
      </p:sp>
      <p:sp>
        <p:nvSpPr>
          <p:cNvPr id="4" name="Oval 3">
            <a:extLst>
              <a:ext uri="{FF2B5EF4-FFF2-40B4-BE49-F238E27FC236}">
                <a16:creationId xmlns:a16="http://schemas.microsoft.com/office/drawing/2014/main" id="{0D567146-414F-E3EB-2228-F411E3A26AE0}"/>
              </a:ext>
            </a:extLst>
          </p:cNvPr>
          <p:cNvSpPr/>
          <p:nvPr/>
        </p:nvSpPr>
        <p:spPr>
          <a:xfrm>
            <a:off x="1030877" y="1397725"/>
            <a:ext cx="6230983" cy="4976948"/>
          </a:xfrm>
          <a:prstGeom prst="ellipse">
            <a:avLst/>
          </a:prstGeom>
          <a:solidFill>
            <a:schemeClr val="tx2">
              <a:lumMod val="20000"/>
              <a:lumOff val="8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GB"/>
          </a:p>
        </p:txBody>
      </p:sp>
      <p:pic>
        <p:nvPicPr>
          <p:cNvPr id="7" name="Picture 6" descr="DNA structure made of leaves">
            <a:extLst>
              <a:ext uri="{FF2B5EF4-FFF2-40B4-BE49-F238E27FC236}">
                <a16:creationId xmlns:a16="http://schemas.microsoft.com/office/drawing/2014/main" id="{453CA131-275F-6412-3476-9CAFB4C9F21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817" y="962987"/>
            <a:ext cx="2594524" cy="181573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9" name="Picture 8" descr="A robot with a face">
            <a:extLst>
              <a:ext uri="{FF2B5EF4-FFF2-40B4-BE49-F238E27FC236}">
                <a16:creationId xmlns:a16="http://schemas.microsoft.com/office/drawing/2014/main" id="{E2A27052-CCD6-7928-39E3-FCD70C00362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74477" y="763838"/>
            <a:ext cx="2724539" cy="190717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2" name="Arrow: Left-Right-Up 11">
            <a:extLst>
              <a:ext uri="{FF2B5EF4-FFF2-40B4-BE49-F238E27FC236}">
                <a16:creationId xmlns:a16="http://schemas.microsoft.com/office/drawing/2014/main" id="{97E5D97A-AA05-6970-F23E-8D5894B410EA}"/>
              </a:ext>
            </a:extLst>
          </p:cNvPr>
          <p:cNvSpPr/>
          <p:nvPr/>
        </p:nvSpPr>
        <p:spPr>
          <a:xfrm>
            <a:off x="3133849" y="5937067"/>
            <a:ext cx="5679855" cy="875212"/>
          </a:xfrm>
          <a:prstGeom prst="leftRightUpArrow">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A5635115-AE4E-304C-E6A5-7504F41BF552}"/>
              </a:ext>
            </a:extLst>
          </p:cNvPr>
          <p:cNvSpPr txBox="1"/>
          <p:nvPr/>
        </p:nvSpPr>
        <p:spPr>
          <a:xfrm>
            <a:off x="2611341" y="1889595"/>
            <a:ext cx="2398413" cy="369332"/>
          </a:xfrm>
          <a:prstGeom prst="rect">
            <a:avLst/>
          </a:prstGeom>
          <a:noFill/>
        </p:spPr>
        <p:txBody>
          <a:bodyPr wrap="none" rtlCol="0">
            <a:spAutoFit/>
          </a:bodyPr>
          <a:lstStyle/>
          <a:p>
            <a:r>
              <a:rPr lang="en-GB" dirty="0">
                <a:solidFill>
                  <a:schemeClr val="bg1">
                    <a:lumMod val="50000"/>
                  </a:schemeClr>
                </a:solidFill>
                <a:latin typeface="Futura Std Book" panose="020B0502020204020303" pitchFamily="34" charset="0"/>
              </a:rPr>
              <a:t>Precision gene editing</a:t>
            </a:r>
          </a:p>
        </p:txBody>
      </p:sp>
      <p:sp>
        <p:nvSpPr>
          <p:cNvPr id="14" name="TextBox 13">
            <a:extLst>
              <a:ext uri="{FF2B5EF4-FFF2-40B4-BE49-F238E27FC236}">
                <a16:creationId xmlns:a16="http://schemas.microsoft.com/office/drawing/2014/main" id="{D283F4F7-CAA9-29F8-58D3-EE060ED94058}"/>
              </a:ext>
            </a:extLst>
          </p:cNvPr>
          <p:cNvSpPr txBox="1"/>
          <p:nvPr/>
        </p:nvSpPr>
        <p:spPr>
          <a:xfrm>
            <a:off x="1829197" y="2996244"/>
            <a:ext cx="915635" cy="369332"/>
          </a:xfrm>
          <a:prstGeom prst="rect">
            <a:avLst/>
          </a:prstGeom>
          <a:noFill/>
        </p:spPr>
        <p:txBody>
          <a:bodyPr wrap="none" rtlCol="0">
            <a:spAutoFit/>
          </a:bodyPr>
          <a:lstStyle/>
          <a:p>
            <a:r>
              <a:rPr lang="en-GB" dirty="0">
                <a:solidFill>
                  <a:schemeClr val="bg1">
                    <a:lumMod val="50000"/>
                  </a:schemeClr>
                </a:solidFill>
                <a:latin typeface="Futura Std Book" panose="020B0502020204020303" pitchFamily="34" charset="0"/>
              </a:rPr>
              <a:t>GWAS</a:t>
            </a:r>
          </a:p>
        </p:txBody>
      </p:sp>
      <p:sp>
        <p:nvSpPr>
          <p:cNvPr id="15" name="TextBox 14">
            <a:extLst>
              <a:ext uri="{FF2B5EF4-FFF2-40B4-BE49-F238E27FC236}">
                <a16:creationId xmlns:a16="http://schemas.microsoft.com/office/drawing/2014/main" id="{1BD3407C-CFE9-CCE5-AB0C-7D652035A083}"/>
              </a:ext>
            </a:extLst>
          </p:cNvPr>
          <p:cNvSpPr txBox="1"/>
          <p:nvPr/>
        </p:nvSpPr>
        <p:spPr>
          <a:xfrm>
            <a:off x="1807226" y="4111124"/>
            <a:ext cx="1766830" cy="369332"/>
          </a:xfrm>
          <a:prstGeom prst="rect">
            <a:avLst/>
          </a:prstGeom>
          <a:noFill/>
        </p:spPr>
        <p:txBody>
          <a:bodyPr wrap="none" rtlCol="0">
            <a:spAutoFit/>
          </a:bodyPr>
          <a:lstStyle/>
          <a:p>
            <a:r>
              <a:rPr lang="en-GB" dirty="0">
                <a:solidFill>
                  <a:schemeClr val="bg1">
                    <a:lumMod val="50000"/>
                  </a:schemeClr>
                </a:solidFill>
                <a:latin typeface="Futura Std Book" panose="020B0502020204020303" pitchFamily="34" charset="0"/>
              </a:rPr>
              <a:t>‘omics’ libraries</a:t>
            </a:r>
          </a:p>
        </p:txBody>
      </p:sp>
      <p:sp>
        <p:nvSpPr>
          <p:cNvPr id="16" name="TextBox 15">
            <a:extLst>
              <a:ext uri="{FF2B5EF4-FFF2-40B4-BE49-F238E27FC236}">
                <a16:creationId xmlns:a16="http://schemas.microsoft.com/office/drawing/2014/main" id="{ACDF714F-244F-EC2A-9C96-EBAE55CE3930}"/>
              </a:ext>
            </a:extLst>
          </p:cNvPr>
          <p:cNvSpPr txBox="1"/>
          <p:nvPr/>
        </p:nvSpPr>
        <p:spPr>
          <a:xfrm>
            <a:off x="3015801" y="5123757"/>
            <a:ext cx="1620957" cy="369332"/>
          </a:xfrm>
          <a:prstGeom prst="rect">
            <a:avLst/>
          </a:prstGeom>
          <a:noFill/>
        </p:spPr>
        <p:txBody>
          <a:bodyPr wrap="none" rtlCol="0">
            <a:spAutoFit/>
          </a:bodyPr>
          <a:lstStyle/>
          <a:p>
            <a:r>
              <a:rPr lang="en-GB">
                <a:solidFill>
                  <a:schemeClr val="bg1">
                    <a:lumMod val="50000"/>
                  </a:schemeClr>
                </a:solidFill>
                <a:latin typeface="Futura Std Book" panose="020B0502020204020303" pitchFamily="34" charset="0"/>
              </a:rPr>
              <a:t>synthetic DNA</a:t>
            </a:r>
          </a:p>
        </p:txBody>
      </p:sp>
      <p:sp>
        <p:nvSpPr>
          <p:cNvPr id="17" name="TextBox 16">
            <a:extLst>
              <a:ext uri="{FF2B5EF4-FFF2-40B4-BE49-F238E27FC236}">
                <a16:creationId xmlns:a16="http://schemas.microsoft.com/office/drawing/2014/main" id="{7D24244F-9266-DB91-73E1-DC47F231EB65}"/>
              </a:ext>
            </a:extLst>
          </p:cNvPr>
          <p:cNvSpPr txBox="1"/>
          <p:nvPr/>
        </p:nvSpPr>
        <p:spPr>
          <a:xfrm>
            <a:off x="6959972" y="1850925"/>
            <a:ext cx="2531462" cy="369332"/>
          </a:xfrm>
          <a:prstGeom prst="rect">
            <a:avLst/>
          </a:prstGeom>
          <a:noFill/>
        </p:spPr>
        <p:txBody>
          <a:bodyPr wrap="none" rtlCol="0">
            <a:spAutoFit/>
          </a:bodyPr>
          <a:lstStyle/>
          <a:p>
            <a:r>
              <a:rPr lang="en-GB" dirty="0">
                <a:solidFill>
                  <a:schemeClr val="bg1">
                    <a:lumMod val="50000"/>
                  </a:schemeClr>
                </a:solidFill>
                <a:latin typeface="Futura Std Book" panose="020B0502020204020303" pitchFamily="34" charset="0"/>
              </a:rPr>
              <a:t>Large language models</a:t>
            </a:r>
          </a:p>
        </p:txBody>
      </p:sp>
      <p:sp>
        <p:nvSpPr>
          <p:cNvPr id="18" name="TextBox 17">
            <a:extLst>
              <a:ext uri="{FF2B5EF4-FFF2-40B4-BE49-F238E27FC236}">
                <a16:creationId xmlns:a16="http://schemas.microsoft.com/office/drawing/2014/main" id="{DC481A3D-0F0B-00AB-1689-B114DDC035D0}"/>
              </a:ext>
            </a:extLst>
          </p:cNvPr>
          <p:cNvSpPr txBox="1"/>
          <p:nvPr/>
        </p:nvSpPr>
        <p:spPr>
          <a:xfrm>
            <a:off x="8269340" y="2923938"/>
            <a:ext cx="2159566" cy="369332"/>
          </a:xfrm>
          <a:prstGeom prst="rect">
            <a:avLst/>
          </a:prstGeom>
          <a:noFill/>
        </p:spPr>
        <p:txBody>
          <a:bodyPr wrap="none" rtlCol="0">
            <a:spAutoFit/>
          </a:bodyPr>
          <a:lstStyle/>
          <a:p>
            <a:r>
              <a:rPr lang="en-GB">
                <a:solidFill>
                  <a:schemeClr val="bg1">
                    <a:lumMod val="50000"/>
                  </a:schemeClr>
                </a:solidFill>
                <a:latin typeface="Futura Std Book" panose="020B0502020204020303" pitchFamily="34" charset="0"/>
              </a:rPr>
              <a:t>General purpose AI</a:t>
            </a:r>
          </a:p>
        </p:txBody>
      </p:sp>
      <p:sp>
        <p:nvSpPr>
          <p:cNvPr id="19" name="TextBox 18">
            <a:extLst>
              <a:ext uri="{FF2B5EF4-FFF2-40B4-BE49-F238E27FC236}">
                <a16:creationId xmlns:a16="http://schemas.microsoft.com/office/drawing/2014/main" id="{1B39E37C-AC4B-1524-18DC-9815A3A44BBD}"/>
              </a:ext>
            </a:extLst>
          </p:cNvPr>
          <p:cNvSpPr txBox="1"/>
          <p:nvPr/>
        </p:nvSpPr>
        <p:spPr>
          <a:xfrm>
            <a:off x="7392112" y="4939091"/>
            <a:ext cx="1893467" cy="369332"/>
          </a:xfrm>
          <a:prstGeom prst="rect">
            <a:avLst/>
          </a:prstGeom>
          <a:noFill/>
        </p:spPr>
        <p:txBody>
          <a:bodyPr wrap="none" rtlCol="0">
            <a:spAutoFit/>
          </a:bodyPr>
          <a:lstStyle/>
          <a:p>
            <a:r>
              <a:rPr lang="en-GB">
                <a:solidFill>
                  <a:schemeClr val="bg1">
                    <a:lumMod val="50000"/>
                  </a:schemeClr>
                </a:solidFill>
                <a:latin typeface="Futura Std Book" panose="020B0502020204020303" pitchFamily="34" charset="0"/>
              </a:rPr>
              <a:t>Novel algorithms</a:t>
            </a:r>
          </a:p>
        </p:txBody>
      </p:sp>
      <p:sp>
        <p:nvSpPr>
          <p:cNvPr id="20" name="TextBox 19">
            <a:extLst>
              <a:ext uri="{FF2B5EF4-FFF2-40B4-BE49-F238E27FC236}">
                <a16:creationId xmlns:a16="http://schemas.microsoft.com/office/drawing/2014/main" id="{73E19E31-6EDF-C270-F728-F0B4EA714D23}"/>
              </a:ext>
            </a:extLst>
          </p:cNvPr>
          <p:cNvSpPr txBox="1"/>
          <p:nvPr/>
        </p:nvSpPr>
        <p:spPr>
          <a:xfrm>
            <a:off x="5027883" y="2349913"/>
            <a:ext cx="2398413" cy="646331"/>
          </a:xfrm>
          <a:prstGeom prst="rect">
            <a:avLst/>
          </a:prstGeom>
          <a:noFill/>
        </p:spPr>
        <p:txBody>
          <a:bodyPr wrap="square" rtlCol="0">
            <a:spAutoFit/>
          </a:bodyPr>
          <a:lstStyle/>
          <a:p>
            <a:r>
              <a:rPr lang="en-GB">
                <a:latin typeface="Futura Std Book" panose="020B0502020204020303" pitchFamily="34" charset="0"/>
              </a:rPr>
              <a:t>Protein structure modelling</a:t>
            </a:r>
          </a:p>
        </p:txBody>
      </p:sp>
      <p:sp>
        <p:nvSpPr>
          <p:cNvPr id="21" name="TextBox 20">
            <a:extLst>
              <a:ext uri="{FF2B5EF4-FFF2-40B4-BE49-F238E27FC236}">
                <a16:creationId xmlns:a16="http://schemas.microsoft.com/office/drawing/2014/main" id="{748A384F-EE02-DF8C-E1BC-E1EBC865BDD9}"/>
              </a:ext>
            </a:extLst>
          </p:cNvPr>
          <p:cNvSpPr txBox="1"/>
          <p:nvPr/>
        </p:nvSpPr>
        <p:spPr>
          <a:xfrm>
            <a:off x="4964944" y="3105834"/>
            <a:ext cx="3024706" cy="646331"/>
          </a:xfrm>
          <a:prstGeom prst="rect">
            <a:avLst/>
          </a:prstGeom>
          <a:noFill/>
        </p:spPr>
        <p:txBody>
          <a:bodyPr wrap="square" rtlCol="0">
            <a:spAutoFit/>
          </a:bodyPr>
          <a:lstStyle/>
          <a:p>
            <a:r>
              <a:rPr lang="en-GB">
                <a:latin typeface="Futura Std Book" panose="020B0502020204020303" pitchFamily="34" charset="0"/>
              </a:rPr>
              <a:t>Precision genome engineering</a:t>
            </a:r>
          </a:p>
        </p:txBody>
      </p:sp>
      <p:sp>
        <p:nvSpPr>
          <p:cNvPr id="22" name="TextBox 21">
            <a:extLst>
              <a:ext uri="{FF2B5EF4-FFF2-40B4-BE49-F238E27FC236}">
                <a16:creationId xmlns:a16="http://schemas.microsoft.com/office/drawing/2014/main" id="{CE2E1D5F-65C0-C127-0CF6-B3516C92C44A}"/>
              </a:ext>
            </a:extLst>
          </p:cNvPr>
          <p:cNvSpPr txBox="1"/>
          <p:nvPr/>
        </p:nvSpPr>
        <p:spPr>
          <a:xfrm>
            <a:off x="7989650" y="3977347"/>
            <a:ext cx="1923925" cy="369332"/>
          </a:xfrm>
          <a:prstGeom prst="rect">
            <a:avLst/>
          </a:prstGeom>
          <a:noFill/>
        </p:spPr>
        <p:txBody>
          <a:bodyPr wrap="none" rtlCol="0">
            <a:spAutoFit/>
          </a:bodyPr>
          <a:lstStyle/>
          <a:p>
            <a:r>
              <a:rPr lang="en-GB">
                <a:solidFill>
                  <a:schemeClr val="bg1">
                    <a:lumMod val="50000"/>
                  </a:schemeClr>
                </a:solidFill>
                <a:latin typeface="Futura Std Book" panose="020B0502020204020303" pitchFamily="34" charset="0"/>
              </a:rPr>
              <a:t>synthetic datasets</a:t>
            </a:r>
          </a:p>
        </p:txBody>
      </p:sp>
      <p:sp>
        <p:nvSpPr>
          <p:cNvPr id="23" name="TextBox 22">
            <a:extLst>
              <a:ext uri="{FF2B5EF4-FFF2-40B4-BE49-F238E27FC236}">
                <a16:creationId xmlns:a16="http://schemas.microsoft.com/office/drawing/2014/main" id="{1D19C9B7-45DB-3577-34B9-8366EFE17CD9}"/>
              </a:ext>
            </a:extLst>
          </p:cNvPr>
          <p:cNvSpPr txBox="1"/>
          <p:nvPr/>
        </p:nvSpPr>
        <p:spPr>
          <a:xfrm>
            <a:off x="4461422" y="3834125"/>
            <a:ext cx="3024707" cy="646331"/>
          </a:xfrm>
          <a:prstGeom prst="rect">
            <a:avLst/>
          </a:prstGeom>
          <a:noFill/>
        </p:spPr>
        <p:txBody>
          <a:bodyPr wrap="square" rtlCol="0">
            <a:spAutoFit/>
          </a:bodyPr>
          <a:lstStyle/>
          <a:p>
            <a:r>
              <a:rPr lang="en-GB">
                <a:latin typeface="Futura Std Book" panose="020B0502020204020303" pitchFamily="34" charset="0"/>
              </a:rPr>
              <a:t>Predictive genome-phenome associations</a:t>
            </a:r>
          </a:p>
        </p:txBody>
      </p:sp>
      <p:sp>
        <p:nvSpPr>
          <p:cNvPr id="24" name="TextBox 23">
            <a:extLst>
              <a:ext uri="{FF2B5EF4-FFF2-40B4-BE49-F238E27FC236}">
                <a16:creationId xmlns:a16="http://schemas.microsoft.com/office/drawing/2014/main" id="{821702CC-AE80-73A2-7EB1-4C1191F73C65}"/>
              </a:ext>
            </a:extLst>
          </p:cNvPr>
          <p:cNvSpPr txBox="1"/>
          <p:nvPr/>
        </p:nvSpPr>
        <p:spPr>
          <a:xfrm>
            <a:off x="4714735" y="4739768"/>
            <a:ext cx="3024707" cy="369332"/>
          </a:xfrm>
          <a:prstGeom prst="rect">
            <a:avLst/>
          </a:prstGeom>
          <a:noFill/>
        </p:spPr>
        <p:txBody>
          <a:bodyPr wrap="square" rtlCol="0">
            <a:spAutoFit/>
          </a:bodyPr>
          <a:lstStyle/>
          <a:p>
            <a:r>
              <a:rPr lang="en-GB">
                <a:latin typeface="Futura Std Book" panose="020B0502020204020303" pitchFamily="34" charset="0"/>
              </a:rPr>
              <a:t>Mechanistic modelling</a:t>
            </a:r>
          </a:p>
        </p:txBody>
      </p:sp>
    </p:spTree>
    <p:extLst>
      <p:ext uri="{BB962C8B-B14F-4D97-AF65-F5344CB8AC3E}">
        <p14:creationId xmlns:p14="http://schemas.microsoft.com/office/powerpoint/2010/main" val="20155989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CCDA5-DA36-2551-2C0F-F575D7D3C4B2}"/>
              </a:ext>
            </a:extLst>
          </p:cNvPr>
          <p:cNvSpPr>
            <a:spLocks noGrp="1"/>
          </p:cNvSpPr>
          <p:nvPr>
            <p:ph type="title"/>
          </p:nvPr>
        </p:nvSpPr>
        <p:spPr>
          <a:xfrm>
            <a:off x="336884" y="167760"/>
            <a:ext cx="10972800" cy="1138138"/>
          </a:xfrm>
        </p:spPr>
        <p:txBody>
          <a:bodyPr/>
          <a:lstStyle/>
          <a:p>
            <a:r>
              <a:rPr lang="en-US" dirty="0">
                <a:latin typeface="Futura Std Book"/>
              </a:rPr>
              <a:t>Barriers at the intersection of AI and biotech</a:t>
            </a:r>
            <a:endParaRPr lang="en-US" dirty="0"/>
          </a:p>
        </p:txBody>
      </p:sp>
      <p:sp>
        <p:nvSpPr>
          <p:cNvPr id="3" name="Content Placeholder 2">
            <a:extLst>
              <a:ext uri="{FF2B5EF4-FFF2-40B4-BE49-F238E27FC236}">
                <a16:creationId xmlns:a16="http://schemas.microsoft.com/office/drawing/2014/main" id="{204C28E2-8ECF-EDB2-12D4-AA448CABE005}"/>
              </a:ext>
            </a:extLst>
          </p:cNvPr>
          <p:cNvSpPr>
            <a:spLocks noGrp="1"/>
          </p:cNvSpPr>
          <p:nvPr>
            <p:ph idx="1"/>
          </p:nvPr>
        </p:nvSpPr>
        <p:spPr>
          <a:xfrm>
            <a:off x="882316" y="1305898"/>
            <a:ext cx="9533021" cy="5373215"/>
          </a:xfrm>
        </p:spPr>
        <p:txBody>
          <a:bodyPr vert="horz" lIns="91440" tIns="45720" rIns="91440" bIns="45720" rtlCol="0" anchor="t">
            <a:noAutofit/>
          </a:bodyPr>
          <a:lstStyle/>
          <a:p>
            <a:r>
              <a:rPr lang="en-US" dirty="0">
                <a:latin typeface="Futura Std Book"/>
              </a:rPr>
              <a:t>Early-stage development</a:t>
            </a:r>
          </a:p>
          <a:p>
            <a:r>
              <a:rPr lang="en-US" dirty="0">
                <a:latin typeface="Futura Std Book"/>
              </a:rPr>
              <a:t>In silico (experimentation performed by a computer) vs real world testing</a:t>
            </a:r>
          </a:p>
          <a:p>
            <a:r>
              <a:rPr lang="en-US" dirty="0">
                <a:latin typeface="Futura Std Book"/>
              </a:rPr>
              <a:t>Blackbox in ML predictions</a:t>
            </a:r>
          </a:p>
          <a:p>
            <a:r>
              <a:rPr lang="en-US" dirty="0">
                <a:latin typeface="Futura Std Book"/>
              </a:rPr>
              <a:t>Standardization of data </a:t>
            </a:r>
            <a:endParaRPr lang="en-US" dirty="0"/>
          </a:p>
          <a:p>
            <a:pPr lvl="1"/>
            <a:r>
              <a:rPr lang="en-US" dirty="0">
                <a:latin typeface="Futura Std Book"/>
              </a:rPr>
              <a:t>Availability</a:t>
            </a:r>
          </a:p>
          <a:p>
            <a:pPr lvl="1"/>
            <a:r>
              <a:rPr lang="en-US" dirty="0">
                <a:latin typeface="Futura Std Book"/>
              </a:rPr>
              <a:t>Quality</a:t>
            </a:r>
          </a:p>
          <a:p>
            <a:pPr lvl="1"/>
            <a:r>
              <a:rPr lang="en-US" dirty="0">
                <a:latin typeface="Futura Std Book"/>
              </a:rPr>
              <a:t>Information is fragmented, siloed, and incomplete</a:t>
            </a:r>
          </a:p>
          <a:p>
            <a:r>
              <a:rPr lang="en-US" dirty="0">
                <a:latin typeface="Futura Std Book"/>
              </a:rPr>
              <a:t>Computational barriers</a:t>
            </a:r>
          </a:p>
          <a:p>
            <a:r>
              <a:rPr lang="en-US" dirty="0">
                <a:latin typeface="Futura Std Book"/>
              </a:rPr>
              <a:t>Skills force / lack of skilled personnel</a:t>
            </a:r>
          </a:p>
        </p:txBody>
      </p:sp>
    </p:spTree>
    <p:extLst>
      <p:ext uri="{BB962C8B-B14F-4D97-AF65-F5344CB8AC3E}">
        <p14:creationId xmlns:p14="http://schemas.microsoft.com/office/powerpoint/2010/main" val="3627307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Effect transition="in" filter="fade">
                                      <p:cBhvr>
                                        <p:cTn id="7" dur="500"/>
                                        <p:tgtEl>
                                          <p:spTgt spid="3">
                                            <p:txEl>
                                              <p:pRg st="7" end="7"/>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8" end="8"/>
                                            </p:txEl>
                                          </p:spTgt>
                                        </p:tgtEl>
                                        <p:attrNameLst>
                                          <p:attrName>style.visibility</p:attrName>
                                        </p:attrNameLst>
                                      </p:cBhvr>
                                      <p:to>
                                        <p:strVal val="visible"/>
                                      </p:to>
                                    </p:set>
                                    <p:animEffect transition="in" filter="fade">
                                      <p:cBhvr>
                                        <p:cTn id="10"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794E4-D056-1CF2-84AE-D852E77486E8}"/>
              </a:ext>
            </a:extLst>
          </p:cNvPr>
          <p:cNvSpPr>
            <a:spLocks noGrp="1"/>
          </p:cNvSpPr>
          <p:nvPr>
            <p:ph type="title"/>
          </p:nvPr>
        </p:nvSpPr>
        <p:spPr/>
        <p:txBody>
          <a:bodyPr/>
          <a:lstStyle/>
          <a:p>
            <a:r>
              <a:rPr lang="en-GB" dirty="0"/>
              <a:t>Policy consideration at  the interface of ML and GE</a:t>
            </a:r>
          </a:p>
        </p:txBody>
      </p:sp>
      <p:sp>
        <p:nvSpPr>
          <p:cNvPr id="3" name="Content Placeholder 2">
            <a:extLst>
              <a:ext uri="{FF2B5EF4-FFF2-40B4-BE49-F238E27FC236}">
                <a16:creationId xmlns:a16="http://schemas.microsoft.com/office/drawing/2014/main" id="{1B1577E5-9794-6203-4234-405B15ADE495}"/>
              </a:ext>
            </a:extLst>
          </p:cNvPr>
          <p:cNvSpPr>
            <a:spLocks noGrp="1"/>
          </p:cNvSpPr>
          <p:nvPr>
            <p:ph idx="1"/>
          </p:nvPr>
        </p:nvSpPr>
        <p:spPr/>
        <p:txBody>
          <a:bodyPr/>
          <a:lstStyle/>
          <a:p>
            <a:r>
              <a:rPr lang="en-GB" dirty="0"/>
              <a:t>Very limited work or pro-active policymaking at the intersection of these technologies and their applications</a:t>
            </a:r>
          </a:p>
          <a:p>
            <a:r>
              <a:rPr lang="en-GB" dirty="0"/>
              <a:t>Much of the tech is conceptual or lab based and hence the policy is lagging behind the technology</a:t>
            </a:r>
          </a:p>
          <a:p>
            <a:r>
              <a:rPr lang="en-GB" dirty="0"/>
              <a:t>Future focussed scenarios of applications can pave the way for pro-active considerations in this space</a:t>
            </a:r>
          </a:p>
          <a:p>
            <a:r>
              <a:rPr lang="en-GB" dirty="0"/>
              <a:t>Use of AI as a medical device or AI assisted surgery provides an interesting case study of the challenges in governing multi-purpose and varied technologies; such as developing rules on negligence and accountability, use of locked algorithms, etc. </a:t>
            </a:r>
          </a:p>
          <a:p>
            <a:endParaRPr lang="en-GB" dirty="0"/>
          </a:p>
        </p:txBody>
      </p:sp>
    </p:spTree>
    <p:extLst>
      <p:ext uri="{BB962C8B-B14F-4D97-AF65-F5344CB8AC3E}">
        <p14:creationId xmlns:p14="http://schemas.microsoft.com/office/powerpoint/2010/main" val="1665009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34D0C6F-3504-4B37-8800-6B4E520165CE}"/>
              </a:ext>
            </a:extLst>
          </p:cNvPr>
          <p:cNvSpPr/>
          <p:nvPr/>
        </p:nvSpPr>
        <p:spPr>
          <a:xfrm>
            <a:off x="9984432" y="5677566"/>
            <a:ext cx="2088232" cy="10638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descr="AI's Impact On Biotechnology">
            <a:extLst>
              <a:ext uri="{FF2B5EF4-FFF2-40B4-BE49-F238E27FC236}">
                <a16:creationId xmlns:a16="http://schemas.microsoft.com/office/drawing/2014/main" id="{96F5C42E-0A35-3767-94D7-B1A33625F7FE}"/>
              </a:ext>
            </a:extLst>
          </p:cNvPr>
          <p:cNvPicPr>
            <a:picLocks noGrp="1" noChangeAspect="1" noChangeArrowheads="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bwMode="auto">
          <a:xfrm>
            <a:off x="2398816" y="0"/>
            <a:ext cx="9793184" cy="335756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41BC9D6B-4704-48B6-C7CB-AEA2C22BA13C}"/>
              </a:ext>
            </a:extLst>
          </p:cNvPr>
          <p:cNvPicPr>
            <a:picLocks noChangeAspect="1"/>
          </p:cNvPicPr>
          <p:nvPr/>
        </p:nvPicPr>
        <p:blipFill rotWithShape="1">
          <a:blip r:embed="rId4"/>
          <a:srcRect l="66526" t="22510" r="18107" b="13940"/>
          <a:stretch/>
        </p:blipFill>
        <p:spPr>
          <a:xfrm>
            <a:off x="0" y="0"/>
            <a:ext cx="2945081" cy="6850703"/>
          </a:xfrm>
          <a:prstGeom prst="rect">
            <a:avLst/>
          </a:prstGeom>
        </p:spPr>
      </p:pic>
      <p:sp>
        <p:nvSpPr>
          <p:cNvPr id="11" name="TextBox 10">
            <a:extLst>
              <a:ext uri="{FF2B5EF4-FFF2-40B4-BE49-F238E27FC236}">
                <a16:creationId xmlns:a16="http://schemas.microsoft.com/office/drawing/2014/main" id="{0B69A1D2-9D69-10C6-8E9B-77B4B18D444B}"/>
              </a:ext>
            </a:extLst>
          </p:cNvPr>
          <p:cNvSpPr txBox="1"/>
          <p:nvPr/>
        </p:nvSpPr>
        <p:spPr>
          <a:xfrm>
            <a:off x="5832507" y="4500748"/>
            <a:ext cx="2925801" cy="830997"/>
          </a:xfrm>
          <a:prstGeom prst="rect">
            <a:avLst/>
          </a:prstGeom>
          <a:noFill/>
        </p:spPr>
        <p:txBody>
          <a:bodyPr wrap="none" rtlCol="0">
            <a:spAutoFit/>
          </a:bodyPr>
          <a:lstStyle/>
          <a:p>
            <a:r>
              <a:rPr lang="en-GB" sz="4800" dirty="0">
                <a:latin typeface="Futura Std Book" panose="020B0502020204020303" pitchFamily="34" charset="0"/>
              </a:rPr>
              <a:t>Thank you</a:t>
            </a:r>
          </a:p>
        </p:txBody>
      </p:sp>
    </p:spTree>
    <p:extLst>
      <p:ext uri="{BB962C8B-B14F-4D97-AF65-F5344CB8AC3E}">
        <p14:creationId xmlns:p14="http://schemas.microsoft.com/office/powerpoint/2010/main" val="2700549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DBF38A0-2861-5CB2-1211-4D1E10F66891}"/>
              </a:ext>
            </a:extLst>
          </p:cNvPr>
          <p:cNvPicPr>
            <a:picLocks noChangeAspect="1"/>
          </p:cNvPicPr>
          <p:nvPr/>
        </p:nvPicPr>
        <p:blipFill rotWithShape="1">
          <a:blip r:embed="rId3"/>
          <a:srcRect l="16484" t="7500" r="41484" b="57083"/>
          <a:stretch/>
        </p:blipFill>
        <p:spPr>
          <a:xfrm>
            <a:off x="504824" y="514350"/>
            <a:ext cx="5124451" cy="2428875"/>
          </a:xfrm>
          <a:prstGeom prst="rect">
            <a:avLst/>
          </a:prstGeom>
          <a:ln>
            <a:solidFill>
              <a:schemeClr val="tx1"/>
            </a:solidFill>
          </a:ln>
        </p:spPr>
      </p:pic>
      <p:pic>
        <p:nvPicPr>
          <p:cNvPr id="7" name="Picture 6">
            <a:extLst>
              <a:ext uri="{FF2B5EF4-FFF2-40B4-BE49-F238E27FC236}">
                <a16:creationId xmlns:a16="http://schemas.microsoft.com/office/drawing/2014/main" id="{2D611EEF-FBD5-12ED-28F0-FB9993A067AB}"/>
              </a:ext>
            </a:extLst>
          </p:cNvPr>
          <p:cNvPicPr>
            <a:picLocks noChangeAspect="1"/>
          </p:cNvPicPr>
          <p:nvPr/>
        </p:nvPicPr>
        <p:blipFill rotWithShape="1">
          <a:blip r:embed="rId4"/>
          <a:srcRect l="14687" t="27778" r="40157" b="6528"/>
          <a:stretch/>
        </p:blipFill>
        <p:spPr>
          <a:xfrm>
            <a:off x="6657975" y="285750"/>
            <a:ext cx="4571998" cy="3741445"/>
          </a:xfrm>
          <a:prstGeom prst="rect">
            <a:avLst/>
          </a:prstGeom>
          <a:ln>
            <a:solidFill>
              <a:schemeClr val="tx1"/>
            </a:solidFill>
          </a:ln>
        </p:spPr>
      </p:pic>
      <p:pic>
        <p:nvPicPr>
          <p:cNvPr id="9" name="Picture 8">
            <a:extLst>
              <a:ext uri="{FF2B5EF4-FFF2-40B4-BE49-F238E27FC236}">
                <a16:creationId xmlns:a16="http://schemas.microsoft.com/office/drawing/2014/main" id="{72DCA188-4D2B-C989-D46D-7133ACD8E41B}"/>
              </a:ext>
            </a:extLst>
          </p:cNvPr>
          <p:cNvPicPr>
            <a:picLocks noChangeAspect="1"/>
          </p:cNvPicPr>
          <p:nvPr/>
        </p:nvPicPr>
        <p:blipFill rotWithShape="1">
          <a:blip r:embed="rId5"/>
          <a:srcRect l="21719" t="23194" r="41562" b="15000"/>
          <a:stretch/>
        </p:blipFill>
        <p:spPr>
          <a:xfrm>
            <a:off x="4017410" y="3182872"/>
            <a:ext cx="3661880" cy="3467100"/>
          </a:xfrm>
          <a:prstGeom prst="rect">
            <a:avLst/>
          </a:prstGeom>
          <a:ln>
            <a:solidFill>
              <a:schemeClr val="tx1"/>
            </a:solidFill>
          </a:ln>
        </p:spPr>
      </p:pic>
      <p:pic>
        <p:nvPicPr>
          <p:cNvPr id="11" name="Picture 10">
            <a:extLst>
              <a:ext uri="{FF2B5EF4-FFF2-40B4-BE49-F238E27FC236}">
                <a16:creationId xmlns:a16="http://schemas.microsoft.com/office/drawing/2014/main" id="{680177E3-3CCE-52B0-663C-71B428E6192D}"/>
              </a:ext>
            </a:extLst>
          </p:cNvPr>
          <p:cNvPicPr>
            <a:picLocks noChangeAspect="1"/>
          </p:cNvPicPr>
          <p:nvPr/>
        </p:nvPicPr>
        <p:blipFill rotWithShape="1">
          <a:blip r:embed="rId6"/>
          <a:srcRect l="25234" t="20833" r="42266" b="4861"/>
          <a:stretch/>
        </p:blipFill>
        <p:spPr>
          <a:xfrm>
            <a:off x="504824" y="2974845"/>
            <a:ext cx="3019425" cy="3883155"/>
          </a:xfrm>
          <a:prstGeom prst="rect">
            <a:avLst/>
          </a:prstGeom>
          <a:ln>
            <a:solidFill>
              <a:schemeClr val="tx1"/>
            </a:solidFill>
          </a:ln>
        </p:spPr>
      </p:pic>
    </p:spTree>
    <p:extLst>
      <p:ext uri="{BB962C8B-B14F-4D97-AF65-F5344CB8AC3E}">
        <p14:creationId xmlns:p14="http://schemas.microsoft.com/office/powerpoint/2010/main" val="1319758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9B4D4-B58A-BCF5-BA5A-468FDB469D34}"/>
              </a:ext>
            </a:extLst>
          </p:cNvPr>
          <p:cNvSpPr>
            <a:spLocks noGrp="1"/>
          </p:cNvSpPr>
          <p:nvPr>
            <p:ph type="title"/>
          </p:nvPr>
        </p:nvSpPr>
        <p:spPr/>
        <p:txBody>
          <a:bodyPr/>
          <a:lstStyle/>
          <a:p>
            <a:r>
              <a:rPr lang="en-GB" dirty="0"/>
              <a:t>Tech synergy can yield both threats and opportunities</a:t>
            </a:r>
          </a:p>
        </p:txBody>
      </p:sp>
      <p:pic>
        <p:nvPicPr>
          <p:cNvPr id="3" name="Picture 2" descr="Reasons to Study Biotechnology - Manav Rachna">
            <a:extLst>
              <a:ext uri="{FF2B5EF4-FFF2-40B4-BE49-F238E27FC236}">
                <a16:creationId xmlns:a16="http://schemas.microsoft.com/office/drawing/2014/main" id="{340E2BED-D5C5-F60E-2DDF-807CBF483DC9}"/>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3488753" y="1127424"/>
            <a:ext cx="5214494" cy="347472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4" name="Picture 4" descr="Artificial intelligence is being asked to predict the future of AI | New  Scientist">
            <a:extLst>
              <a:ext uri="{FF2B5EF4-FFF2-40B4-BE49-F238E27FC236}">
                <a16:creationId xmlns:a16="http://schemas.microsoft.com/office/drawing/2014/main" id="{3538EAAF-5C1A-61D9-D754-6430ECA72265}"/>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3491167" y="3284984"/>
            <a:ext cx="5212080" cy="347472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46E75CA8-DE09-4998-5C09-ECFC623AC65D}"/>
              </a:ext>
            </a:extLst>
          </p:cNvPr>
          <p:cNvGrpSpPr/>
          <p:nvPr/>
        </p:nvGrpSpPr>
        <p:grpSpPr>
          <a:xfrm>
            <a:off x="8595360" y="1989638"/>
            <a:ext cx="703599" cy="3785652"/>
            <a:chOff x="7552641" y="1989638"/>
            <a:chExt cx="703599" cy="3785652"/>
          </a:xfrm>
        </p:grpSpPr>
        <p:sp>
          <p:nvSpPr>
            <p:cNvPr id="13" name="Left Brace 12">
              <a:extLst>
                <a:ext uri="{FF2B5EF4-FFF2-40B4-BE49-F238E27FC236}">
                  <a16:creationId xmlns:a16="http://schemas.microsoft.com/office/drawing/2014/main" id="{9AB9CC19-BC21-930C-F6A1-A4F609F476CC}"/>
                </a:ext>
              </a:extLst>
            </p:cNvPr>
            <p:cNvSpPr/>
            <p:nvPr/>
          </p:nvSpPr>
          <p:spPr>
            <a:xfrm>
              <a:off x="7552641" y="1989638"/>
              <a:ext cx="667381" cy="3785652"/>
            </a:xfrm>
            <a:prstGeom prst="leftBrace">
              <a:avLst>
                <a:gd name="adj1" fmla="val 145499"/>
                <a:gd name="adj2" fmla="val 50000"/>
              </a:avLst>
            </a:prstGeom>
            <a:ln w="222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9E32412A-83F1-1D03-B824-17DCBAF5EA8A}"/>
                </a:ext>
              </a:extLst>
            </p:cNvPr>
            <p:cNvSpPr txBox="1"/>
            <p:nvPr/>
          </p:nvSpPr>
          <p:spPr>
            <a:xfrm>
              <a:off x="7810284" y="3497743"/>
              <a:ext cx="445956" cy="769441"/>
            </a:xfrm>
            <a:prstGeom prst="rect">
              <a:avLst/>
            </a:prstGeom>
            <a:noFill/>
          </p:spPr>
          <p:txBody>
            <a:bodyPr wrap="none" rtlCol="0">
              <a:spAutoFit/>
            </a:bodyPr>
            <a:lstStyle/>
            <a:p>
              <a:r>
                <a:rPr lang="en-US" sz="4400"/>
                <a:t>?</a:t>
              </a:r>
            </a:p>
          </p:txBody>
        </p:sp>
      </p:grpSp>
      <p:sp>
        <p:nvSpPr>
          <p:cNvPr id="15" name="TextBox 14">
            <a:extLst>
              <a:ext uri="{FF2B5EF4-FFF2-40B4-BE49-F238E27FC236}">
                <a16:creationId xmlns:a16="http://schemas.microsoft.com/office/drawing/2014/main" id="{9B72366B-4F3A-0671-14C7-E8D2A5A46AE4}"/>
              </a:ext>
            </a:extLst>
          </p:cNvPr>
          <p:cNvSpPr txBox="1"/>
          <p:nvPr/>
        </p:nvSpPr>
        <p:spPr>
          <a:xfrm>
            <a:off x="9540735" y="3113022"/>
            <a:ext cx="1204176" cy="2308324"/>
          </a:xfrm>
          <a:prstGeom prst="rect">
            <a:avLst/>
          </a:prstGeom>
          <a:noFill/>
        </p:spPr>
        <p:txBody>
          <a:bodyPr wrap="none" rtlCol="0">
            <a:spAutoFit/>
          </a:bodyPr>
          <a:lstStyle/>
          <a:p>
            <a:r>
              <a:rPr lang="en-US" sz="2400" dirty="0">
                <a:latin typeface="Futura Std Book" panose="020B0502020204020303" pitchFamily="34" charset="0"/>
              </a:rPr>
              <a:t>Risks</a:t>
            </a:r>
          </a:p>
          <a:p>
            <a:endParaRPr lang="en-US" sz="2400" dirty="0">
              <a:latin typeface="Futura Std Book" panose="020B0502020204020303" pitchFamily="34" charset="0"/>
            </a:endParaRPr>
          </a:p>
          <a:p>
            <a:endParaRPr lang="en-US" sz="2400" dirty="0">
              <a:latin typeface="Futura Std Book" panose="020B0502020204020303" pitchFamily="34" charset="0"/>
            </a:endParaRPr>
          </a:p>
          <a:p>
            <a:r>
              <a:rPr lang="en-US" sz="2400" dirty="0">
                <a:latin typeface="Futura Std Book" panose="020B0502020204020303" pitchFamily="34" charset="0"/>
              </a:rPr>
              <a:t>Benefits</a:t>
            </a:r>
          </a:p>
          <a:p>
            <a:endParaRPr lang="en-US" sz="2400" dirty="0">
              <a:latin typeface="Futura Std Book" panose="020B0502020204020303" pitchFamily="34" charset="0"/>
            </a:endParaRPr>
          </a:p>
          <a:p>
            <a:endParaRPr lang="en-US" sz="2400" dirty="0">
              <a:latin typeface="Futura Std Book" panose="020B0502020204020303" pitchFamily="34" charset="0"/>
            </a:endParaRPr>
          </a:p>
        </p:txBody>
      </p:sp>
    </p:spTree>
    <p:extLst>
      <p:ext uri="{BB962C8B-B14F-4D97-AF65-F5344CB8AC3E}">
        <p14:creationId xmlns:p14="http://schemas.microsoft.com/office/powerpoint/2010/main" val="35990045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07F17-6D00-1D1B-72E1-6B4560415ADA}"/>
              </a:ext>
            </a:extLst>
          </p:cNvPr>
          <p:cNvSpPr>
            <a:spLocks noGrp="1"/>
          </p:cNvSpPr>
          <p:nvPr>
            <p:ph type="title"/>
          </p:nvPr>
        </p:nvSpPr>
        <p:spPr/>
        <p:txBody>
          <a:bodyPr/>
          <a:lstStyle/>
          <a:p>
            <a:r>
              <a:rPr lang="en-GB" dirty="0"/>
              <a:t>Permissiveness and pushing boundaries</a:t>
            </a:r>
          </a:p>
        </p:txBody>
      </p:sp>
      <p:pic>
        <p:nvPicPr>
          <p:cNvPr id="5" name="Content Placeholder 4">
            <a:extLst>
              <a:ext uri="{FF2B5EF4-FFF2-40B4-BE49-F238E27FC236}">
                <a16:creationId xmlns:a16="http://schemas.microsoft.com/office/drawing/2014/main" id="{605BAA32-936A-B6F3-DDA9-3D1CCFD94525}"/>
              </a:ext>
            </a:extLst>
          </p:cNvPr>
          <p:cNvPicPr>
            <a:picLocks noGrp="1" noChangeAspect="1"/>
          </p:cNvPicPr>
          <p:nvPr>
            <p:ph idx="1"/>
          </p:nvPr>
        </p:nvPicPr>
        <p:blipFill rotWithShape="1">
          <a:blip r:embed="rId3"/>
          <a:srcRect l="22645" t="34918" r="36033" b="7832"/>
          <a:stretch/>
        </p:blipFill>
        <p:spPr>
          <a:xfrm>
            <a:off x="723899" y="1410164"/>
            <a:ext cx="3438525" cy="2679745"/>
          </a:xfrm>
        </p:spPr>
      </p:pic>
      <p:pic>
        <p:nvPicPr>
          <p:cNvPr id="7" name="Picture 6">
            <a:extLst>
              <a:ext uri="{FF2B5EF4-FFF2-40B4-BE49-F238E27FC236}">
                <a16:creationId xmlns:a16="http://schemas.microsoft.com/office/drawing/2014/main" id="{F0323DC8-46C8-4DC6-5C7E-FA30D613FF59}"/>
              </a:ext>
            </a:extLst>
          </p:cNvPr>
          <p:cNvPicPr>
            <a:picLocks noChangeAspect="1"/>
          </p:cNvPicPr>
          <p:nvPr/>
        </p:nvPicPr>
        <p:blipFill rotWithShape="1">
          <a:blip r:embed="rId4"/>
          <a:srcRect l="4062" t="7917" r="30234" b="29840"/>
          <a:stretch/>
        </p:blipFill>
        <p:spPr>
          <a:xfrm>
            <a:off x="514371" y="4283681"/>
            <a:ext cx="4767221" cy="2540349"/>
          </a:xfrm>
          <a:prstGeom prst="rect">
            <a:avLst/>
          </a:prstGeom>
        </p:spPr>
      </p:pic>
      <p:pic>
        <p:nvPicPr>
          <p:cNvPr id="9" name="Picture 8">
            <a:extLst>
              <a:ext uri="{FF2B5EF4-FFF2-40B4-BE49-F238E27FC236}">
                <a16:creationId xmlns:a16="http://schemas.microsoft.com/office/drawing/2014/main" id="{33000F8D-7FEB-D962-574A-E3C72A082DF3}"/>
              </a:ext>
            </a:extLst>
          </p:cNvPr>
          <p:cNvPicPr>
            <a:picLocks noChangeAspect="1"/>
          </p:cNvPicPr>
          <p:nvPr/>
        </p:nvPicPr>
        <p:blipFill rotWithShape="1">
          <a:blip r:embed="rId5"/>
          <a:srcRect l="15703" t="36665" r="42032" b="35779"/>
          <a:stretch/>
        </p:blipFill>
        <p:spPr>
          <a:xfrm>
            <a:off x="5453065" y="1299912"/>
            <a:ext cx="5153025" cy="1889790"/>
          </a:xfrm>
          <a:prstGeom prst="rect">
            <a:avLst/>
          </a:prstGeom>
        </p:spPr>
      </p:pic>
      <p:pic>
        <p:nvPicPr>
          <p:cNvPr id="11" name="Picture 10">
            <a:extLst>
              <a:ext uri="{FF2B5EF4-FFF2-40B4-BE49-F238E27FC236}">
                <a16:creationId xmlns:a16="http://schemas.microsoft.com/office/drawing/2014/main" id="{1BB6A004-14C0-2E3C-D16F-469DC9361266}"/>
              </a:ext>
            </a:extLst>
          </p:cNvPr>
          <p:cNvPicPr>
            <a:picLocks noChangeAspect="1"/>
          </p:cNvPicPr>
          <p:nvPr/>
        </p:nvPicPr>
        <p:blipFill rotWithShape="1">
          <a:blip r:embed="rId6"/>
          <a:srcRect l="7501" t="52083" r="55234" b="31321"/>
          <a:stretch/>
        </p:blipFill>
        <p:spPr>
          <a:xfrm>
            <a:off x="5453065" y="3433749"/>
            <a:ext cx="5238750" cy="1312320"/>
          </a:xfrm>
          <a:prstGeom prst="rect">
            <a:avLst/>
          </a:prstGeom>
        </p:spPr>
      </p:pic>
      <p:pic>
        <p:nvPicPr>
          <p:cNvPr id="13" name="Picture 12">
            <a:extLst>
              <a:ext uri="{FF2B5EF4-FFF2-40B4-BE49-F238E27FC236}">
                <a16:creationId xmlns:a16="http://schemas.microsoft.com/office/drawing/2014/main" id="{F3439BCB-CC9B-412D-3041-23AA3C01AE97}"/>
              </a:ext>
            </a:extLst>
          </p:cNvPr>
          <p:cNvPicPr>
            <a:picLocks noChangeAspect="1"/>
          </p:cNvPicPr>
          <p:nvPr/>
        </p:nvPicPr>
        <p:blipFill rotWithShape="1">
          <a:blip r:embed="rId7"/>
          <a:srcRect l="7734" t="23056" r="55000" b="60349"/>
          <a:stretch/>
        </p:blipFill>
        <p:spPr>
          <a:xfrm>
            <a:off x="5534025" y="5283883"/>
            <a:ext cx="4543426" cy="1138138"/>
          </a:xfrm>
          <a:prstGeom prst="rect">
            <a:avLst/>
          </a:prstGeom>
        </p:spPr>
      </p:pic>
    </p:spTree>
    <p:extLst>
      <p:ext uri="{BB962C8B-B14F-4D97-AF65-F5344CB8AC3E}">
        <p14:creationId xmlns:p14="http://schemas.microsoft.com/office/powerpoint/2010/main" val="1860886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3" name="Picture 12" descr="Diagram&#10;&#10;Description automatically generated">
            <a:extLst>
              <a:ext uri="{FF2B5EF4-FFF2-40B4-BE49-F238E27FC236}">
                <a16:creationId xmlns:a16="http://schemas.microsoft.com/office/drawing/2014/main" id="{82FB22BC-58C5-CED3-E431-D602392154D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416" y="2060848"/>
            <a:ext cx="3118164" cy="3644880"/>
          </a:xfrm>
          <a:prstGeom prst="rect">
            <a:avLst/>
          </a:prstGeom>
        </p:spPr>
      </p:pic>
      <p:sp>
        <p:nvSpPr>
          <p:cNvPr id="2" name="Title 1">
            <a:extLst>
              <a:ext uri="{FF2B5EF4-FFF2-40B4-BE49-F238E27FC236}">
                <a16:creationId xmlns:a16="http://schemas.microsoft.com/office/drawing/2014/main" id="{0609B4D4-B58A-BCF5-BA5A-468FDB469D34}"/>
              </a:ext>
            </a:extLst>
          </p:cNvPr>
          <p:cNvSpPr>
            <a:spLocks noGrp="1"/>
          </p:cNvSpPr>
          <p:nvPr>
            <p:ph type="title"/>
          </p:nvPr>
        </p:nvSpPr>
        <p:spPr/>
        <p:txBody>
          <a:bodyPr/>
          <a:lstStyle/>
          <a:p>
            <a:r>
              <a:rPr lang="en-GB" u="sng" dirty="0"/>
              <a:t>Pro-active</a:t>
            </a:r>
            <a:r>
              <a:rPr lang="en-GB" dirty="0"/>
              <a:t> policy guidance could ensure optimal use</a:t>
            </a:r>
          </a:p>
        </p:txBody>
      </p:sp>
      <p:pic>
        <p:nvPicPr>
          <p:cNvPr id="1026" name="Picture 2" descr="Reasons to Study Biotechnology - Manav Rachna">
            <a:extLst>
              <a:ext uri="{FF2B5EF4-FFF2-40B4-BE49-F238E27FC236}">
                <a16:creationId xmlns:a16="http://schemas.microsoft.com/office/drawing/2014/main" id="{D623722C-5D8C-35BD-2B69-D8629467E409}"/>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3488753" y="1127424"/>
            <a:ext cx="5214494" cy="347472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descr="Artificial intelligence is being asked to predict the future of AI | New  Scientist">
            <a:extLst>
              <a:ext uri="{FF2B5EF4-FFF2-40B4-BE49-F238E27FC236}">
                <a16:creationId xmlns:a16="http://schemas.microsoft.com/office/drawing/2014/main" id="{4950C5B4-8907-CC2D-0A24-A1C404A1695B}"/>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3491167" y="3284984"/>
            <a:ext cx="5212080" cy="3474720"/>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6" name="Left Brace 5">
            <a:extLst>
              <a:ext uri="{FF2B5EF4-FFF2-40B4-BE49-F238E27FC236}">
                <a16:creationId xmlns:a16="http://schemas.microsoft.com/office/drawing/2014/main" id="{7C6F18B9-736B-19FD-134F-31E4DCE2CD86}"/>
              </a:ext>
            </a:extLst>
          </p:cNvPr>
          <p:cNvSpPr/>
          <p:nvPr/>
        </p:nvSpPr>
        <p:spPr>
          <a:xfrm>
            <a:off x="8596971" y="1989638"/>
            <a:ext cx="667381" cy="3785652"/>
          </a:xfrm>
          <a:prstGeom prst="leftBrace">
            <a:avLst>
              <a:gd name="adj1" fmla="val 145499"/>
              <a:gd name="adj2" fmla="val 50000"/>
            </a:avLst>
          </a:prstGeom>
          <a:ln w="222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C9E24956-1446-EE2E-1E47-1F609380F47A}"/>
              </a:ext>
            </a:extLst>
          </p:cNvPr>
          <p:cNvSpPr txBox="1"/>
          <p:nvPr/>
        </p:nvSpPr>
        <p:spPr>
          <a:xfrm>
            <a:off x="9844419" y="2254487"/>
            <a:ext cx="1204176" cy="3785652"/>
          </a:xfrm>
          <a:prstGeom prst="rect">
            <a:avLst/>
          </a:prstGeom>
          <a:noFill/>
        </p:spPr>
        <p:txBody>
          <a:bodyPr wrap="none" rtlCol="0">
            <a:spAutoFit/>
          </a:bodyPr>
          <a:lstStyle/>
          <a:p>
            <a:r>
              <a:rPr lang="en-US" sz="2400" dirty="0">
                <a:latin typeface="Futura Std Book" panose="020B0502020204020303" pitchFamily="34" charset="0"/>
              </a:rPr>
              <a:t> </a:t>
            </a:r>
          </a:p>
          <a:p>
            <a:endParaRPr lang="en-US" sz="2400" dirty="0">
              <a:latin typeface="Futura Std Book" panose="020B0502020204020303" pitchFamily="34" charset="0"/>
            </a:endParaRPr>
          </a:p>
          <a:p>
            <a:endParaRPr lang="en-US" sz="2400" dirty="0">
              <a:latin typeface="Futura Std Book" panose="020B0502020204020303" pitchFamily="34" charset="0"/>
            </a:endParaRPr>
          </a:p>
          <a:p>
            <a:r>
              <a:rPr lang="en-US" sz="2400" dirty="0">
                <a:latin typeface="Futura Std Book" panose="020B0502020204020303" pitchFamily="34" charset="0"/>
              </a:rPr>
              <a:t>Risks</a:t>
            </a:r>
          </a:p>
          <a:p>
            <a:endParaRPr lang="en-US" sz="2400" dirty="0">
              <a:latin typeface="Futura Std Book" panose="020B0502020204020303" pitchFamily="34" charset="0"/>
            </a:endParaRPr>
          </a:p>
          <a:p>
            <a:endParaRPr lang="en-US" sz="2400" dirty="0">
              <a:latin typeface="Futura Std Book" panose="020B0502020204020303" pitchFamily="34" charset="0"/>
            </a:endParaRPr>
          </a:p>
          <a:p>
            <a:r>
              <a:rPr lang="en-US" sz="2400" dirty="0">
                <a:latin typeface="Futura Std Book" panose="020B0502020204020303" pitchFamily="34" charset="0"/>
              </a:rPr>
              <a:t>Benefits</a:t>
            </a:r>
          </a:p>
          <a:p>
            <a:endParaRPr lang="en-US" sz="2400" dirty="0">
              <a:latin typeface="Futura Std Book" panose="020B0502020204020303" pitchFamily="34" charset="0"/>
            </a:endParaRPr>
          </a:p>
          <a:p>
            <a:endParaRPr lang="en-US" sz="2400" dirty="0">
              <a:latin typeface="Futura Std Book" panose="020B0502020204020303" pitchFamily="34" charset="0"/>
            </a:endParaRPr>
          </a:p>
          <a:p>
            <a:r>
              <a:rPr lang="en-US" sz="2400" dirty="0">
                <a:latin typeface="Futura Std Book" panose="020B0502020204020303" pitchFamily="34" charset="0"/>
              </a:rPr>
              <a:t> </a:t>
            </a:r>
          </a:p>
        </p:txBody>
      </p:sp>
      <p:sp>
        <p:nvSpPr>
          <p:cNvPr id="10" name="Left Brace 9">
            <a:extLst>
              <a:ext uri="{FF2B5EF4-FFF2-40B4-BE49-F238E27FC236}">
                <a16:creationId xmlns:a16="http://schemas.microsoft.com/office/drawing/2014/main" id="{03FDE367-999A-9126-95B6-6F6BD9262E83}"/>
              </a:ext>
            </a:extLst>
          </p:cNvPr>
          <p:cNvSpPr/>
          <p:nvPr/>
        </p:nvSpPr>
        <p:spPr>
          <a:xfrm rot="10800000">
            <a:off x="2970178" y="1989637"/>
            <a:ext cx="667381" cy="3785652"/>
          </a:xfrm>
          <a:prstGeom prst="leftBrace">
            <a:avLst>
              <a:gd name="adj1" fmla="val 145499"/>
              <a:gd name="adj2" fmla="val 50000"/>
            </a:avLst>
          </a:prstGeom>
          <a:ln w="222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Arrow: Down 2">
            <a:extLst>
              <a:ext uri="{FF2B5EF4-FFF2-40B4-BE49-F238E27FC236}">
                <a16:creationId xmlns:a16="http://schemas.microsoft.com/office/drawing/2014/main" id="{30614575-1F5D-08E2-04A9-DF4BA685080C}"/>
              </a:ext>
            </a:extLst>
          </p:cNvPr>
          <p:cNvSpPr/>
          <p:nvPr/>
        </p:nvSpPr>
        <p:spPr>
          <a:xfrm>
            <a:off x="9363074" y="2942178"/>
            <a:ext cx="382623" cy="973644"/>
          </a:xfrm>
          <a:prstGeom prst="downArrow">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Arrow: Down 3">
            <a:extLst>
              <a:ext uri="{FF2B5EF4-FFF2-40B4-BE49-F238E27FC236}">
                <a16:creationId xmlns:a16="http://schemas.microsoft.com/office/drawing/2014/main" id="{8DF20987-94EC-02E8-5F91-E69CD6D3B80E}"/>
              </a:ext>
            </a:extLst>
          </p:cNvPr>
          <p:cNvSpPr/>
          <p:nvPr/>
        </p:nvSpPr>
        <p:spPr>
          <a:xfrm rot="10800000">
            <a:off x="9363074" y="4306922"/>
            <a:ext cx="382623" cy="973644"/>
          </a:xfrm>
          <a:prstGeom prst="downArrow">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959880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BF8A685-454D-B22B-38E4-E2A70A846AB8}"/>
              </a:ext>
            </a:extLst>
          </p:cNvPr>
          <p:cNvSpPr/>
          <p:nvPr/>
        </p:nvSpPr>
        <p:spPr>
          <a:xfrm>
            <a:off x="0" y="6316579"/>
            <a:ext cx="7664116" cy="5414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09B4D4-B58A-BCF5-BA5A-468FDB469D34}"/>
              </a:ext>
            </a:extLst>
          </p:cNvPr>
          <p:cNvSpPr>
            <a:spLocks noGrp="1"/>
          </p:cNvSpPr>
          <p:nvPr>
            <p:ph type="title"/>
          </p:nvPr>
        </p:nvSpPr>
        <p:spPr/>
        <p:txBody>
          <a:bodyPr/>
          <a:lstStyle/>
          <a:p>
            <a:r>
              <a:rPr lang="en-GB"/>
              <a:t>Research aims</a:t>
            </a:r>
          </a:p>
        </p:txBody>
      </p:sp>
      <p:sp>
        <p:nvSpPr>
          <p:cNvPr id="3" name="Content Placeholder 2">
            <a:extLst>
              <a:ext uri="{FF2B5EF4-FFF2-40B4-BE49-F238E27FC236}">
                <a16:creationId xmlns:a16="http://schemas.microsoft.com/office/drawing/2014/main" id="{FC451931-6411-1B95-B3CF-FB6B2A329B4F}"/>
              </a:ext>
            </a:extLst>
          </p:cNvPr>
          <p:cNvSpPr>
            <a:spLocks noGrp="1"/>
          </p:cNvSpPr>
          <p:nvPr>
            <p:ph idx="1"/>
          </p:nvPr>
        </p:nvSpPr>
        <p:spPr>
          <a:xfrm>
            <a:off x="609600" y="1412776"/>
            <a:ext cx="10972800" cy="3384375"/>
          </a:xfrm>
        </p:spPr>
        <p:txBody>
          <a:bodyPr/>
          <a:lstStyle/>
          <a:p>
            <a:r>
              <a:rPr lang="en-GB" sz="2400" b="1" dirty="0"/>
              <a:t>Review</a:t>
            </a:r>
            <a:r>
              <a:rPr lang="en-GB" sz="2400" dirty="0"/>
              <a:t>: </a:t>
            </a:r>
            <a:r>
              <a:rPr lang="en-GB" sz="2400" b="1" dirty="0">
                <a:solidFill>
                  <a:srgbClr val="7030A0"/>
                </a:solidFill>
              </a:rPr>
              <a:t>take stock of advances in ML-facilitated genome editing and policy trends</a:t>
            </a:r>
          </a:p>
          <a:p>
            <a:pPr marL="0" indent="0">
              <a:buNone/>
            </a:pPr>
            <a:endParaRPr lang="en-GB" sz="2400" b="1" dirty="0"/>
          </a:p>
          <a:p>
            <a:r>
              <a:rPr lang="en-GB" sz="2400" b="1" dirty="0"/>
              <a:t>Project</a:t>
            </a:r>
            <a:r>
              <a:rPr lang="en-GB" sz="2400" dirty="0"/>
              <a:t>: </a:t>
            </a:r>
            <a:r>
              <a:rPr lang="en-GB" sz="2400" b="1" dirty="0">
                <a:solidFill>
                  <a:srgbClr val="7030A0"/>
                </a:solidFill>
              </a:rPr>
              <a:t>develop a future scenario-focussed framework</a:t>
            </a:r>
            <a:r>
              <a:rPr lang="en-GB" sz="2400" b="1" dirty="0">
                <a:solidFill>
                  <a:srgbClr val="0070C0"/>
                </a:solidFill>
              </a:rPr>
              <a:t> </a:t>
            </a:r>
            <a:r>
              <a:rPr lang="en-GB" sz="2400" dirty="0"/>
              <a:t>to protect human interest by considering the implications of these technologies being pursued at scale and globally</a:t>
            </a:r>
          </a:p>
          <a:p>
            <a:endParaRPr lang="en-GB" sz="2400" dirty="0"/>
          </a:p>
          <a:p>
            <a:r>
              <a:rPr lang="en-GB" sz="2400" b="1" dirty="0"/>
              <a:t>Consider policy</a:t>
            </a:r>
            <a:r>
              <a:rPr lang="en-GB" sz="2400" dirty="0"/>
              <a:t>: </a:t>
            </a:r>
            <a:r>
              <a:rPr lang="en-GB" sz="2400" b="1" dirty="0">
                <a:solidFill>
                  <a:srgbClr val="7030A0"/>
                </a:solidFill>
              </a:rPr>
              <a:t>investigate the policy implications of the application of ML to genome editing in humans</a:t>
            </a:r>
          </a:p>
          <a:p>
            <a:endParaRPr lang="en-GB" sz="2400" b="1" dirty="0">
              <a:solidFill>
                <a:srgbClr val="0070C0"/>
              </a:solidFill>
            </a:endParaRPr>
          </a:p>
          <a:p>
            <a:r>
              <a:rPr lang="en-GB" sz="2400" b="1" dirty="0"/>
              <a:t>Scope: </a:t>
            </a:r>
            <a:r>
              <a:rPr lang="en-GB" sz="2400" b="1" dirty="0">
                <a:solidFill>
                  <a:srgbClr val="7030A0"/>
                </a:solidFill>
              </a:rPr>
              <a:t>confluence of ML and gene editing, looking across EU, US, China</a:t>
            </a:r>
            <a:endParaRPr lang="en-GB" sz="2400" dirty="0">
              <a:solidFill>
                <a:srgbClr val="7030A0"/>
              </a:solidFill>
            </a:endParaRPr>
          </a:p>
        </p:txBody>
      </p:sp>
    </p:spTree>
    <p:extLst>
      <p:ext uri="{BB962C8B-B14F-4D97-AF65-F5344CB8AC3E}">
        <p14:creationId xmlns:p14="http://schemas.microsoft.com/office/powerpoint/2010/main" val="3262850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FCA91-06B4-585A-357E-A5C87C6799C5}"/>
              </a:ext>
            </a:extLst>
          </p:cNvPr>
          <p:cNvSpPr>
            <a:spLocks noGrp="1"/>
          </p:cNvSpPr>
          <p:nvPr>
            <p:ph type="title"/>
          </p:nvPr>
        </p:nvSpPr>
        <p:spPr>
          <a:xfrm>
            <a:off x="612648" y="274320"/>
            <a:ext cx="10972800" cy="1138138"/>
          </a:xfrm>
        </p:spPr>
        <p:txBody>
          <a:bodyPr/>
          <a:lstStyle/>
          <a:p>
            <a:r>
              <a:rPr lang="en-GB"/>
              <a:t>Analytical approaches</a:t>
            </a:r>
          </a:p>
        </p:txBody>
      </p:sp>
      <p:sp>
        <p:nvSpPr>
          <p:cNvPr id="3" name="Content Placeholder 2">
            <a:extLst>
              <a:ext uri="{FF2B5EF4-FFF2-40B4-BE49-F238E27FC236}">
                <a16:creationId xmlns:a16="http://schemas.microsoft.com/office/drawing/2014/main" id="{D5BE1B16-AB7D-F621-BEFF-70FA499755BD}"/>
              </a:ext>
            </a:extLst>
          </p:cNvPr>
          <p:cNvSpPr>
            <a:spLocks noGrp="1"/>
          </p:cNvSpPr>
          <p:nvPr>
            <p:ph idx="1"/>
          </p:nvPr>
        </p:nvSpPr>
        <p:spPr>
          <a:xfrm>
            <a:off x="615536" y="2045517"/>
            <a:ext cx="5198368" cy="4569372"/>
          </a:xfrm>
        </p:spPr>
        <p:txBody>
          <a:bodyPr/>
          <a:lstStyle/>
          <a:p>
            <a:pPr marL="0" indent="0">
              <a:buNone/>
            </a:pPr>
            <a:r>
              <a:rPr lang="en-GB" dirty="0"/>
              <a:t>Landscape assessment</a:t>
            </a:r>
          </a:p>
        </p:txBody>
      </p:sp>
      <p:graphicFrame>
        <p:nvGraphicFramePr>
          <p:cNvPr id="8" name="Diagram 7">
            <a:extLst>
              <a:ext uri="{FF2B5EF4-FFF2-40B4-BE49-F238E27FC236}">
                <a16:creationId xmlns:a16="http://schemas.microsoft.com/office/drawing/2014/main" id="{86CEFF3D-4E75-4DF9-20E4-3E5602934772}"/>
              </a:ext>
            </a:extLst>
          </p:cNvPr>
          <p:cNvGraphicFramePr/>
          <p:nvPr>
            <p:extLst>
              <p:ext uri="{D42A27DB-BD31-4B8C-83A1-F6EECF244321}">
                <p14:modId xmlns:p14="http://schemas.microsoft.com/office/powerpoint/2010/main" val="2488496659"/>
              </p:ext>
            </p:extLst>
          </p:nvPr>
        </p:nvGraphicFramePr>
        <p:xfrm>
          <a:off x="48318" y="2648535"/>
          <a:ext cx="4998279" cy="39663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6" name="Group 5">
            <a:extLst>
              <a:ext uri="{FF2B5EF4-FFF2-40B4-BE49-F238E27FC236}">
                <a16:creationId xmlns:a16="http://schemas.microsoft.com/office/drawing/2014/main" id="{1273F1A3-7858-7B6E-84C0-36FE158EC187}"/>
              </a:ext>
            </a:extLst>
          </p:cNvPr>
          <p:cNvGrpSpPr/>
          <p:nvPr/>
        </p:nvGrpSpPr>
        <p:grpSpPr>
          <a:xfrm>
            <a:off x="5046597" y="2059173"/>
            <a:ext cx="7396797" cy="4569372"/>
            <a:chOff x="4943870" y="1193918"/>
            <a:chExt cx="7396797" cy="4569372"/>
          </a:xfrm>
        </p:grpSpPr>
        <p:graphicFrame>
          <p:nvGraphicFramePr>
            <p:cNvPr id="4" name="Diagram 3">
              <a:extLst>
                <a:ext uri="{FF2B5EF4-FFF2-40B4-BE49-F238E27FC236}">
                  <a16:creationId xmlns:a16="http://schemas.microsoft.com/office/drawing/2014/main" id="{8E8C0264-1749-AF31-9DD9-99A35551EE24}"/>
                </a:ext>
              </a:extLst>
            </p:cNvPr>
            <p:cNvGraphicFramePr/>
            <p:nvPr>
              <p:extLst>
                <p:ext uri="{D42A27DB-BD31-4B8C-83A1-F6EECF244321}">
                  <p14:modId xmlns:p14="http://schemas.microsoft.com/office/powerpoint/2010/main" val="732145077"/>
                </p:ext>
              </p:extLst>
            </p:nvPr>
          </p:nvGraphicFramePr>
          <p:xfrm>
            <a:off x="6581210" y="1620558"/>
            <a:ext cx="4611733" cy="388086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7" name="Content Placeholder 2">
              <a:extLst>
                <a:ext uri="{FF2B5EF4-FFF2-40B4-BE49-F238E27FC236}">
                  <a16:creationId xmlns:a16="http://schemas.microsoft.com/office/drawing/2014/main" id="{60FBAD1D-6B0C-FE89-A5C4-48FE9DEA8A1F}"/>
                </a:ext>
              </a:extLst>
            </p:cNvPr>
            <p:cNvSpPr txBox="1">
              <a:spLocks/>
            </p:cNvSpPr>
            <p:nvPr/>
          </p:nvSpPr>
          <p:spPr>
            <a:xfrm>
              <a:off x="7142299" y="1193918"/>
              <a:ext cx="5198368" cy="4569372"/>
            </a:xfrm>
            <a:prstGeom prst="rect">
              <a:avLst/>
            </a:prstGeom>
          </p:spPr>
          <p:txBody>
            <a:bodyPr vert="horz" lIns="91440" tIns="45720" rIns="91440" bIns="45720" rtlCol="0">
              <a:noAutofit/>
            </a:bodyPr>
            <a:lstStyle>
              <a:lvl1pPr marL="342900" indent="-342900" algn="l" defTabSz="914400" rtl="0" eaLnBrk="1" latinLnBrk="0" hangingPunct="1">
                <a:lnSpc>
                  <a:spcPct val="100000"/>
                </a:lnSpc>
                <a:spcBef>
                  <a:spcPct val="20000"/>
                </a:spcBef>
                <a:spcAft>
                  <a:spcPts val="600"/>
                </a:spcAft>
                <a:buFont typeface="Arial" pitchFamily="34" charset="0"/>
                <a:buChar char="•"/>
                <a:defRPr sz="2000" kern="1200">
                  <a:solidFill>
                    <a:schemeClr val="tx1"/>
                  </a:solidFill>
                  <a:latin typeface="Futura Std Book" pitchFamily="34" charset="0"/>
                  <a:ea typeface="+mn-ea"/>
                  <a:cs typeface="+mn-cs"/>
                </a:defRPr>
              </a:lvl1pPr>
              <a:lvl2pPr marL="742950" indent="-285750" algn="l" defTabSz="914400" rtl="0" eaLnBrk="1" latinLnBrk="0" hangingPunct="1">
                <a:lnSpc>
                  <a:spcPct val="100000"/>
                </a:lnSpc>
                <a:spcBef>
                  <a:spcPct val="20000"/>
                </a:spcBef>
                <a:spcAft>
                  <a:spcPts val="600"/>
                </a:spcAft>
                <a:buFont typeface="Arial" pitchFamily="34" charset="0"/>
                <a:buChar char="–"/>
                <a:defRPr sz="1800" kern="1200">
                  <a:solidFill>
                    <a:schemeClr val="tx1"/>
                  </a:solidFill>
                  <a:latin typeface="Futura Std Book" pitchFamily="34" charset="0"/>
                  <a:ea typeface="+mn-ea"/>
                  <a:cs typeface="+mn-cs"/>
                </a:defRPr>
              </a:lvl2pPr>
              <a:lvl3pPr marL="1143000" indent="-228600" algn="l" defTabSz="914400" rtl="0" eaLnBrk="1" latinLnBrk="0" hangingPunct="1">
                <a:lnSpc>
                  <a:spcPct val="100000"/>
                </a:lnSpc>
                <a:spcBef>
                  <a:spcPct val="20000"/>
                </a:spcBef>
                <a:spcAft>
                  <a:spcPts val="600"/>
                </a:spcAft>
                <a:buFont typeface="Arial" pitchFamily="34" charset="0"/>
                <a:buChar char="•"/>
                <a:defRPr sz="1600" kern="1200">
                  <a:solidFill>
                    <a:schemeClr val="tx1"/>
                  </a:solidFill>
                  <a:latin typeface="Futura Std Book"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Futura Std Book"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Futura Std Book"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GB"/>
                <a:t>Futures methodology</a:t>
              </a:r>
            </a:p>
          </p:txBody>
        </p:sp>
        <p:sp>
          <p:nvSpPr>
            <p:cNvPr id="5" name="Arrow: Right 4">
              <a:extLst>
                <a:ext uri="{FF2B5EF4-FFF2-40B4-BE49-F238E27FC236}">
                  <a16:creationId xmlns:a16="http://schemas.microsoft.com/office/drawing/2014/main" id="{9B21EB42-0FA8-3114-100D-3B61E30EEEC7}"/>
                </a:ext>
              </a:extLst>
            </p:cNvPr>
            <p:cNvSpPr/>
            <p:nvPr/>
          </p:nvSpPr>
          <p:spPr>
            <a:xfrm>
              <a:off x="4943870" y="3182244"/>
              <a:ext cx="1368154" cy="216024"/>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291208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E0A59-F99A-83E6-379A-9C39B2F2727D}"/>
              </a:ext>
            </a:extLst>
          </p:cNvPr>
          <p:cNvSpPr>
            <a:spLocks noGrp="1"/>
          </p:cNvSpPr>
          <p:nvPr>
            <p:ph type="title"/>
          </p:nvPr>
        </p:nvSpPr>
        <p:spPr/>
        <p:txBody>
          <a:bodyPr/>
          <a:lstStyle/>
          <a:p>
            <a:r>
              <a:rPr lang="en-GB" dirty="0"/>
              <a:t>Policy styles: an analytical framework</a:t>
            </a:r>
          </a:p>
        </p:txBody>
      </p:sp>
      <p:sp>
        <p:nvSpPr>
          <p:cNvPr id="4" name="Content Placeholder 2">
            <a:extLst>
              <a:ext uri="{FF2B5EF4-FFF2-40B4-BE49-F238E27FC236}">
                <a16:creationId xmlns:a16="http://schemas.microsoft.com/office/drawing/2014/main" id="{9A9C4AF9-1904-7FCF-3012-AD9638EC6865}"/>
              </a:ext>
            </a:extLst>
          </p:cNvPr>
          <p:cNvSpPr>
            <a:spLocks noGrp="1"/>
          </p:cNvSpPr>
          <p:nvPr>
            <p:ph idx="1"/>
          </p:nvPr>
        </p:nvSpPr>
        <p:spPr>
          <a:xfrm>
            <a:off x="253341" y="1662443"/>
            <a:ext cx="10972800" cy="4641850"/>
          </a:xfrm>
        </p:spPr>
        <p:txBody>
          <a:bodyPr/>
          <a:lstStyle/>
          <a:p>
            <a:pPr lvl="1" algn="just">
              <a:spcBef>
                <a:spcPts val="1200"/>
              </a:spcBef>
              <a:spcAft>
                <a:spcPts val="300"/>
              </a:spcAft>
            </a:pPr>
            <a:r>
              <a:rPr lang="en-US" sz="2400" b="1" dirty="0">
                <a:solidFill>
                  <a:srgbClr val="7030A0"/>
                </a:solidFill>
                <a:ea typeface="Calibri" panose="020F0502020204030204" pitchFamily="34" charset="0"/>
                <a:cs typeface="Times New Roman" panose="02020603050405020304" pitchFamily="18" charset="0"/>
              </a:rPr>
              <a:t>Pre-emptive:</a:t>
            </a:r>
            <a:r>
              <a:rPr lang="en-US" sz="2400" b="1" dirty="0">
                <a:ea typeface="Calibri" panose="020F0502020204030204" pitchFamily="34" charset="0"/>
                <a:cs typeface="Times New Roman" panose="02020603050405020304" pitchFamily="18" charset="0"/>
              </a:rPr>
              <a:t> </a:t>
            </a:r>
            <a:r>
              <a:rPr lang="en-GB" sz="2400" dirty="0">
                <a:ea typeface="Calibri" panose="020F0502020204030204" pitchFamily="34" charset="0"/>
                <a:cs typeface="Times New Roman" panose="02020603050405020304" pitchFamily="18" charset="0"/>
              </a:rPr>
              <a:t>Provides </a:t>
            </a:r>
            <a:r>
              <a:rPr lang="en-GB" sz="2400" u="sng" dirty="0">
                <a:ea typeface="Calibri" panose="020F0502020204030204" pitchFamily="34" charset="0"/>
                <a:cs typeface="Times New Roman" panose="02020603050405020304" pitchFamily="18" charset="0"/>
              </a:rPr>
              <a:t>highly restrictive or prohibitive </a:t>
            </a:r>
            <a:r>
              <a:rPr lang="en-GB" sz="2400" dirty="0">
                <a:ea typeface="Calibri" panose="020F0502020204030204" pitchFamily="34" charset="0"/>
                <a:cs typeface="Times New Roman" panose="02020603050405020304" pitchFamily="18" charset="0"/>
              </a:rPr>
              <a:t>regulations that seek to prevent perceived potential impacts even if those impacts have yet to realise</a:t>
            </a:r>
            <a:endParaRPr lang="en-US" sz="2400" dirty="0">
              <a:ea typeface="Calibri" panose="020F0502020204030204" pitchFamily="34" charset="0"/>
              <a:cs typeface="Times New Roman" panose="02020603050405020304" pitchFamily="18" charset="0"/>
            </a:endParaRPr>
          </a:p>
          <a:p>
            <a:pPr lvl="1" algn="just">
              <a:spcBef>
                <a:spcPts val="1200"/>
              </a:spcBef>
              <a:spcAft>
                <a:spcPts val="300"/>
              </a:spcAft>
            </a:pPr>
            <a:r>
              <a:rPr lang="en-US" sz="2400" b="1" dirty="0">
                <a:solidFill>
                  <a:srgbClr val="7030A0"/>
                </a:solidFill>
                <a:ea typeface="Calibri" panose="020F0502020204030204" pitchFamily="34" charset="0"/>
                <a:cs typeface="Times New Roman" panose="02020603050405020304" pitchFamily="18" charset="0"/>
              </a:rPr>
              <a:t>Proactive:</a:t>
            </a:r>
            <a:r>
              <a:rPr lang="en-US" sz="2400" b="1" dirty="0">
                <a:ea typeface="Calibri" panose="020F0502020204030204" pitchFamily="34" charset="0"/>
                <a:cs typeface="Times New Roman" panose="02020603050405020304" pitchFamily="18" charset="0"/>
              </a:rPr>
              <a:t> </a:t>
            </a:r>
            <a:r>
              <a:rPr lang="en-GB" sz="2400" dirty="0">
                <a:ea typeface="Calibri" panose="020F0502020204030204" pitchFamily="34" charset="0"/>
                <a:cs typeface="Times New Roman" panose="02020603050405020304" pitchFamily="18" charset="0"/>
              </a:rPr>
              <a:t>Considers potential negative and positive impacts as a result of </a:t>
            </a:r>
            <a:r>
              <a:rPr lang="en-GB" sz="2400" u="sng" dirty="0">
                <a:ea typeface="Calibri" panose="020F0502020204030204" pitchFamily="34" charset="0"/>
                <a:cs typeface="Times New Roman" panose="02020603050405020304" pitchFamily="18" charset="0"/>
              </a:rPr>
              <a:t>discourse between policymakers and scientists</a:t>
            </a:r>
            <a:endParaRPr lang="en-US" sz="2400" u="sng" dirty="0">
              <a:ea typeface="Calibri" panose="020F0502020204030204" pitchFamily="34" charset="0"/>
              <a:cs typeface="Times New Roman" panose="02020603050405020304" pitchFamily="18" charset="0"/>
            </a:endParaRPr>
          </a:p>
          <a:p>
            <a:pPr lvl="1" algn="just">
              <a:spcBef>
                <a:spcPts val="1200"/>
              </a:spcBef>
              <a:spcAft>
                <a:spcPts val="300"/>
              </a:spcAft>
            </a:pPr>
            <a:r>
              <a:rPr lang="en-US" sz="2400" b="1" dirty="0">
                <a:solidFill>
                  <a:srgbClr val="7030A0"/>
                </a:solidFill>
                <a:ea typeface="Calibri" panose="020F0502020204030204" pitchFamily="34" charset="0"/>
                <a:cs typeface="Times New Roman" panose="02020603050405020304" pitchFamily="18" charset="0"/>
              </a:rPr>
              <a:t>Reactionary:</a:t>
            </a:r>
            <a:r>
              <a:rPr lang="en-US" sz="2400" b="1" dirty="0">
                <a:ea typeface="Calibri" panose="020F0502020204030204" pitchFamily="34" charset="0"/>
                <a:cs typeface="Times New Roman" panose="02020603050405020304" pitchFamily="18" charset="0"/>
              </a:rPr>
              <a:t> </a:t>
            </a:r>
            <a:r>
              <a:rPr lang="en-GB" sz="2400" dirty="0">
                <a:ea typeface="Calibri" panose="020F0502020204030204" pitchFamily="34" charset="0"/>
                <a:cs typeface="Times New Roman" panose="02020603050405020304" pitchFamily="18" charset="0"/>
              </a:rPr>
              <a:t>Formulates regulation and policymaking </a:t>
            </a:r>
            <a:r>
              <a:rPr lang="en-GB" sz="2400" u="sng" dirty="0">
                <a:ea typeface="Calibri" panose="020F0502020204030204" pitchFamily="34" charset="0"/>
                <a:cs typeface="Times New Roman" panose="02020603050405020304" pitchFamily="18" charset="0"/>
              </a:rPr>
              <a:t>as a response </a:t>
            </a:r>
            <a:r>
              <a:rPr lang="en-GB" sz="2400" dirty="0">
                <a:ea typeface="Calibri" panose="020F0502020204030204" pitchFamily="34" charset="0"/>
                <a:cs typeface="Times New Roman" panose="02020603050405020304" pitchFamily="18" charset="0"/>
              </a:rPr>
              <a:t>to a innovation that has caused controversy or much media attention</a:t>
            </a:r>
            <a:endParaRPr lang="en-US" sz="2400" dirty="0">
              <a:ea typeface="Calibri" panose="020F0502020204030204" pitchFamily="34" charset="0"/>
              <a:cs typeface="Times New Roman" panose="02020603050405020304" pitchFamily="18" charset="0"/>
            </a:endParaRPr>
          </a:p>
          <a:p>
            <a:pPr lvl="1" algn="just">
              <a:spcBef>
                <a:spcPts val="1200"/>
              </a:spcBef>
              <a:spcAft>
                <a:spcPts val="300"/>
              </a:spcAft>
            </a:pPr>
            <a:r>
              <a:rPr lang="en-US" sz="2400" b="1" dirty="0">
                <a:solidFill>
                  <a:srgbClr val="7030A0"/>
                </a:solidFill>
                <a:ea typeface="Calibri" panose="020F0502020204030204" pitchFamily="34" charset="0"/>
                <a:cs typeface="Times New Roman" panose="02020603050405020304" pitchFamily="18" charset="0"/>
              </a:rPr>
              <a:t>Legacy: </a:t>
            </a:r>
            <a:r>
              <a:rPr lang="en-GB" sz="2400" u="sng" dirty="0">
                <a:ea typeface="Calibri" panose="020F0502020204030204" pitchFamily="34" charset="0"/>
                <a:cs typeface="Times New Roman" panose="02020603050405020304" pitchFamily="18" charset="0"/>
              </a:rPr>
              <a:t>Relies on a priori existing regulations</a:t>
            </a:r>
            <a:r>
              <a:rPr lang="en-GB" sz="2400" dirty="0">
                <a:ea typeface="Calibri" panose="020F0502020204030204" pitchFamily="34" charset="0"/>
                <a:cs typeface="Times New Roman" panose="02020603050405020304" pitchFamily="18" charset="0"/>
              </a:rPr>
              <a:t> or guidelines from other domains and apply those to gene editing technologies</a:t>
            </a:r>
          </a:p>
        </p:txBody>
      </p:sp>
    </p:spTree>
    <p:extLst>
      <p:ext uri="{BB962C8B-B14F-4D97-AF65-F5344CB8AC3E}">
        <p14:creationId xmlns:p14="http://schemas.microsoft.com/office/powerpoint/2010/main" val="1103142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up)">
                                      <p:cBhvr>
                                        <p:cTn id="7" dur="500"/>
                                        <p:tgtEl>
                                          <p:spTgt spid="4">
                                            <p:txEl>
                                              <p:pRg st="0" end="0"/>
                                            </p:txEl>
                                          </p:spTgt>
                                        </p:tgtEl>
                                      </p:cBhvr>
                                    </p:animEffect>
                                  </p:childTnLst>
                                </p:cTn>
                              </p:par>
                              <p:par>
                                <p:cTn id="8" presetID="22" presetClass="entr" presetSubtype="1"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wipe(up)">
                                      <p:cBhvr>
                                        <p:cTn id="10" dur="500"/>
                                        <p:tgtEl>
                                          <p:spTgt spid="4">
                                            <p:txEl>
                                              <p:pRg st="1" end="1"/>
                                            </p:txEl>
                                          </p:spTgt>
                                        </p:tgtEl>
                                      </p:cBhvr>
                                    </p:animEffect>
                                  </p:childTnLst>
                                </p:cTn>
                              </p:par>
                              <p:par>
                                <p:cTn id="11" presetID="22" presetClass="entr" presetSubtype="1"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wipe(up)">
                                      <p:cBhvr>
                                        <p:cTn id="13" dur="500"/>
                                        <p:tgtEl>
                                          <p:spTgt spid="4">
                                            <p:txEl>
                                              <p:pRg st="2" end="2"/>
                                            </p:txEl>
                                          </p:spTgt>
                                        </p:tgtEl>
                                      </p:cBhvr>
                                    </p:animEffect>
                                  </p:childTnLst>
                                </p:cTn>
                              </p:par>
                              <p:par>
                                <p:cTn id="14" presetID="22" presetClass="entr" presetSubtype="1"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wipe(up)">
                                      <p:cBhvr>
                                        <p:cTn id="16"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A6EA9-34BD-C24F-F932-66BB7A34CE25}"/>
              </a:ext>
            </a:extLst>
          </p:cNvPr>
          <p:cNvSpPr>
            <a:spLocks noGrp="1"/>
          </p:cNvSpPr>
          <p:nvPr>
            <p:ph type="title"/>
          </p:nvPr>
        </p:nvSpPr>
        <p:spPr/>
        <p:txBody>
          <a:bodyPr/>
          <a:lstStyle/>
          <a:p>
            <a:r>
              <a:rPr lang="en-GB" dirty="0"/>
              <a:t>Policies and styles in gene editing</a:t>
            </a:r>
          </a:p>
        </p:txBody>
      </p:sp>
      <p:sp>
        <p:nvSpPr>
          <p:cNvPr id="3" name="Content Placeholder 2">
            <a:extLst>
              <a:ext uri="{FF2B5EF4-FFF2-40B4-BE49-F238E27FC236}">
                <a16:creationId xmlns:a16="http://schemas.microsoft.com/office/drawing/2014/main" id="{5C7C6FCB-3680-BC68-6461-0D96CF8F6F11}"/>
              </a:ext>
            </a:extLst>
          </p:cNvPr>
          <p:cNvSpPr>
            <a:spLocks noGrp="1"/>
          </p:cNvSpPr>
          <p:nvPr>
            <p:ph idx="1"/>
          </p:nvPr>
        </p:nvSpPr>
        <p:spPr>
          <a:xfrm>
            <a:off x="609600" y="1270889"/>
            <a:ext cx="10972800" cy="5587111"/>
          </a:xfrm>
        </p:spPr>
        <p:txBody>
          <a:bodyPr/>
          <a:lstStyle/>
          <a:p>
            <a:pPr>
              <a:spcBef>
                <a:spcPts val="1200"/>
              </a:spcBef>
              <a:spcAft>
                <a:spcPts val="300"/>
              </a:spcAft>
            </a:pPr>
            <a:r>
              <a:rPr lang="en-GB" sz="2400" dirty="0">
                <a:effectLst/>
                <a:ea typeface="Calibri" panose="020F0502020204030204" pitchFamily="34" charset="0"/>
                <a:cs typeface="Times New Roman" panose="02020603050405020304" pitchFamily="18" charset="0"/>
              </a:rPr>
              <a:t>Policymaking styles in gene editing have primarily been pre-emptive and/or reactionary</a:t>
            </a:r>
          </a:p>
          <a:p>
            <a:pPr>
              <a:spcBef>
                <a:spcPts val="1200"/>
              </a:spcBef>
              <a:spcAft>
                <a:spcPts val="300"/>
              </a:spcAft>
            </a:pPr>
            <a:r>
              <a:rPr lang="en-GB" sz="2400" dirty="0">
                <a:effectLst/>
                <a:ea typeface="Calibri" panose="020F0502020204030204" pitchFamily="34" charset="0"/>
                <a:cs typeface="Times New Roman" panose="02020603050405020304" pitchFamily="18" charset="0"/>
              </a:rPr>
              <a:t>Attitudes to permissiveness versus risk aversion in policymaking dependent on application of the tech to human health, gene drives technology, or agriculture</a:t>
            </a:r>
          </a:p>
        </p:txBody>
      </p:sp>
      <p:pic>
        <p:nvPicPr>
          <p:cNvPr id="8" name="Picture 7">
            <a:extLst>
              <a:ext uri="{FF2B5EF4-FFF2-40B4-BE49-F238E27FC236}">
                <a16:creationId xmlns:a16="http://schemas.microsoft.com/office/drawing/2014/main" id="{3675174D-D197-03A9-5E01-F69F6F46BBC9}"/>
              </a:ext>
            </a:extLst>
          </p:cNvPr>
          <p:cNvPicPr>
            <a:picLocks noChangeAspect="1"/>
          </p:cNvPicPr>
          <p:nvPr/>
        </p:nvPicPr>
        <p:blipFill>
          <a:blip r:embed="rId3"/>
          <a:stretch>
            <a:fillRect/>
          </a:stretch>
        </p:blipFill>
        <p:spPr>
          <a:xfrm>
            <a:off x="179872" y="3439269"/>
            <a:ext cx="11832255" cy="2951770"/>
          </a:xfrm>
          <a:prstGeom prst="rect">
            <a:avLst/>
          </a:prstGeom>
        </p:spPr>
      </p:pic>
    </p:spTree>
    <p:extLst>
      <p:ext uri="{BB962C8B-B14F-4D97-AF65-F5344CB8AC3E}">
        <p14:creationId xmlns:p14="http://schemas.microsoft.com/office/powerpoint/2010/main" val="10440168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RAND Europe slide template - widescreen (Confidential)">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44028A9D-8EA7-4C7A-983F-095EB1D51170}" vid="{EFEAAEC0-9B00-4DEB-B6C8-8AED973EB1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e5ca2460-eae2-4091-a895-94163e0699b4">
      <Terms xmlns="http://schemas.microsoft.com/office/infopath/2007/PartnerControls"/>
    </lcf76f155ced4ddcb4097134ff3c332f>
    <TaxCatchAll xmlns="60024b17-ad1e-45a3-8917-85333b2f5d46"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56066EEE200864B87D0A36C71178555" ma:contentTypeVersion="12" ma:contentTypeDescription="Create a new document." ma:contentTypeScope="" ma:versionID="ac3edf8e8be8834c17c0dcf043eab2d5">
  <xsd:schema xmlns:xsd="http://www.w3.org/2001/XMLSchema" xmlns:xs="http://www.w3.org/2001/XMLSchema" xmlns:p="http://schemas.microsoft.com/office/2006/metadata/properties" xmlns:ns2="e5ca2460-eae2-4091-a895-94163e0699b4" xmlns:ns3="60024b17-ad1e-45a3-8917-85333b2f5d46" targetNamespace="http://schemas.microsoft.com/office/2006/metadata/properties" ma:root="true" ma:fieldsID="dcc1422b515907ec5e0c26c0394745a9" ns2:_="" ns3:_="">
    <xsd:import namespace="e5ca2460-eae2-4091-a895-94163e0699b4"/>
    <xsd:import namespace="60024b17-ad1e-45a3-8917-85333b2f5d4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5ca2460-eae2-4091-a895-94163e0699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9e164b58-242a-458b-a72d-ae56416258cd" ma:termSetId="09814cd3-568e-fe90-9814-8d621ff8fb84" ma:anchorId="fba54fb3-c3e1-fe81-a776-ca4b69148c4d" ma:open="true" ma:isKeyword="false">
      <xsd:complexType>
        <xsd:sequence>
          <xsd:element ref="pc:Terms" minOccurs="0" maxOccurs="1"/>
        </xsd:sequence>
      </xsd:complex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0024b17-ad1e-45a3-8917-85333b2f5d46"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652868d5-59ba-48d4-a280-cb40b1575028}" ma:internalName="TaxCatchAll" ma:showField="CatchAllData" ma:web="60024b17-ad1e-45a3-8917-85333b2f5d4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535FFE6-1FDA-4534-A7C1-8088C1F020F7}">
  <ds:schemaRefs>
    <ds:schemaRef ds:uri="e5ca2460-eae2-4091-a895-94163e0699b4"/>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60024b17-ad1e-45a3-8917-85333b2f5d46"/>
    <ds:schemaRef ds:uri="http://www.w3.org/XML/1998/namespace"/>
    <ds:schemaRef ds:uri="http://purl.org/dc/dcmitype/"/>
  </ds:schemaRefs>
</ds:datastoreItem>
</file>

<file path=customXml/itemProps2.xml><?xml version="1.0" encoding="utf-8"?>
<ds:datastoreItem xmlns:ds="http://schemas.openxmlformats.org/officeDocument/2006/customXml" ds:itemID="{317ED830-1D92-47AC-B5C8-83204905327D}">
  <ds:schemaRefs>
    <ds:schemaRef ds:uri="http://schemas.microsoft.com/sharepoint/v3/contenttype/forms"/>
  </ds:schemaRefs>
</ds:datastoreItem>
</file>

<file path=customXml/itemProps3.xml><?xml version="1.0" encoding="utf-8"?>
<ds:datastoreItem xmlns:ds="http://schemas.openxmlformats.org/officeDocument/2006/customXml" ds:itemID="{7F0F71DC-7771-4639-A708-4448067DC84C}">
  <ds:schemaRefs>
    <ds:schemaRef ds:uri="60024b17-ad1e-45a3-8917-85333b2f5d46"/>
    <ds:schemaRef ds:uri="e5ca2460-eae2-4091-a895-94163e0699b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RE_slide_template_widescreen(CONFIDENTIAL)</Template>
  <TotalTime>122</TotalTime>
  <Words>1205</Words>
  <Application>Microsoft Office PowerPoint</Application>
  <PresentationFormat>Widescreen</PresentationFormat>
  <Paragraphs>118</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Futura Std Book</vt:lpstr>
      <vt:lpstr>Futura Std Medium</vt:lpstr>
      <vt:lpstr>RAND Europe slide template - widescreen (Confidential)</vt:lpstr>
      <vt:lpstr>AI at the helm of a species evolution   Dr Sana Zakaria, Research Leader RAND Europe</vt:lpstr>
      <vt:lpstr>PowerPoint Presentation</vt:lpstr>
      <vt:lpstr>Tech synergy can yield both threats and opportunities</vt:lpstr>
      <vt:lpstr>Permissiveness and pushing boundaries</vt:lpstr>
      <vt:lpstr>Pro-active policy guidance could ensure optimal use</vt:lpstr>
      <vt:lpstr>Research aims</vt:lpstr>
      <vt:lpstr>Analytical approaches</vt:lpstr>
      <vt:lpstr>Policy styles: an analytical framework</vt:lpstr>
      <vt:lpstr>Policies and styles in gene editing</vt:lpstr>
      <vt:lpstr>Policies and styles in AI</vt:lpstr>
      <vt:lpstr>Mapping policy to technology (Gene editing)</vt:lpstr>
      <vt:lpstr>State of the art technology</vt:lpstr>
      <vt:lpstr>Barriers at the intersection of AI and biotech</vt:lpstr>
      <vt:lpstr>Policy consideration at  the interface of ML and GE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Key findings from scoping reviews on the use of digital technologies for infectious diseases and COVID-19</dc:title>
  <dc:creator>Emily</dc:creator>
  <cp:lastModifiedBy>Sana Zakaria</cp:lastModifiedBy>
  <cp:revision>11</cp:revision>
  <dcterms:created xsi:type="dcterms:W3CDTF">2021-05-03T13:36:11Z</dcterms:created>
  <dcterms:modified xsi:type="dcterms:W3CDTF">2023-05-21T15:52:54Z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0x010100F56066EEE200864B87D0A36C71178555</vt:lpwstr>
  </property>
  <property fmtid="{D5CDD505-2E9C-101B-9397-08002B2CF9AE}" pid="3" name="MediaServiceImageTags">
    <vt:lpwstr/>
  </property>
</Properties>
</file>